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handoutMasterIdLst>
    <p:handoutMasterId r:id="rId30"/>
  </p:handoutMasterIdLst>
  <p:sldIdLst>
    <p:sldId id="256" r:id="rId6"/>
    <p:sldId id="257" r:id="rId7"/>
    <p:sldId id="258" r:id="rId8"/>
    <p:sldId id="259" r:id="rId9"/>
    <p:sldId id="260" r:id="rId10"/>
    <p:sldId id="262" r:id="rId11"/>
    <p:sldId id="263" r:id="rId12"/>
    <p:sldId id="264" r:id="rId13"/>
    <p:sldId id="265" r:id="rId14"/>
    <p:sldId id="266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67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image" Target="../media/image44.wmf"/><Relationship Id="rId7" Type="http://schemas.openxmlformats.org/officeDocument/2006/relationships/image" Target="../media/image48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Relationship Id="rId9" Type="http://schemas.openxmlformats.org/officeDocument/2006/relationships/image" Target="../media/image50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image" Target="../media/image54.wmf"/><Relationship Id="rId7" Type="http://schemas.openxmlformats.org/officeDocument/2006/relationships/image" Target="../media/image58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6" Type="http://schemas.openxmlformats.org/officeDocument/2006/relationships/image" Target="../media/image57.wmf"/><Relationship Id="rId11" Type="http://schemas.openxmlformats.org/officeDocument/2006/relationships/image" Target="../media/image62.wmf"/><Relationship Id="rId5" Type="http://schemas.openxmlformats.org/officeDocument/2006/relationships/image" Target="../media/image56.wmf"/><Relationship Id="rId10" Type="http://schemas.openxmlformats.org/officeDocument/2006/relationships/image" Target="../media/image61.wmf"/><Relationship Id="rId4" Type="http://schemas.openxmlformats.org/officeDocument/2006/relationships/image" Target="../media/image55.wmf"/><Relationship Id="rId9" Type="http://schemas.openxmlformats.org/officeDocument/2006/relationships/image" Target="../media/image6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5" Type="http://schemas.openxmlformats.org/officeDocument/2006/relationships/image" Target="../media/image73.wmf"/><Relationship Id="rId4" Type="http://schemas.openxmlformats.org/officeDocument/2006/relationships/image" Target="../media/image7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6" Type="http://schemas.openxmlformats.org/officeDocument/2006/relationships/image" Target="../media/image79.wmf"/><Relationship Id="rId5" Type="http://schemas.openxmlformats.org/officeDocument/2006/relationships/image" Target="../media/image78.wmf"/><Relationship Id="rId4" Type="http://schemas.openxmlformats.org/officeDocument/2006/relationships/image" Target="../media/image77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3" Type="http://schemas.openxmlformats.org/officeDocument/2006/relationships/image" Target="../media/image82.wmf"/><Relationship Id="rId7" Type="http://schemas.openxmlformats.org/officeDocument/2006/relationships/image" Target="../media/image86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Relationship Id="rId6" Type="http://schemas.openxmlformats.org/officeDocument/2006/relationships/image" Target="../media/image85.wmf"/><Relationship Id="rId5" Type="http://schemas.openxmlformats.org/officeDocument/2006/relationships/image" Target="../media/image84.wmf"/><Relationship Id="rId4" Type="http://schemas.openxmlformats.org/officeDocument/2006/relationships/image" Target="../media/image83.wmf"/><Relationship Id="rId9" Type="http://schemas.openxmlformats.org/officeDocument/2006/relationships/image" Target="../media/image88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1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Relationship Id="rId5" Type="http://schemas.openxmlformats.org/officeDocument/2006/relationships/image" Target="../media/image93.wmf"/><Relationship Id="rId4" Type="http://schemas.openxmlformats.org/officeDocument/2006/relationships/image" Target="../media/image92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wmf"/><Relationship Id="rId3" Type="http://schemas.openxmlformats.org/officeDocument/2006/relationships/image" Target="../media/image96.wmf"/><Relationship Id="rId7" Type="http://schemas.openxmlformats.org/officeDocument/2006/relationships/image" Target="../media/image100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Relationship Id="rId6" Type="http://schemas.openxmlformats.org/officeDocument/2006/relationships/image" Target="../media/image99.wmf"/><Relationship Id="rId11" Type="http://schemas.openxmlformats.org/officeDocument/2006/relationships/image" Target="../media/image104.wmf"/><Relationship Id="rId5" Type="http://schemas.openxmlformats.org/officeDocument/2006/relationships/image" Target="../media/image98.wmf"/><Relationship Id="rId10" Type="http://schemas.openxmlformats.org/officeDocument/2006/relationships/image" Target="../media/image103.wmf"/><Relationship Id="rId4" Type="http://schemas.openxmlformats.org/officeDocument/2006/relationships/image" Target="../media/image97.wmf"/><Relationship Id="rId9" Type="http://schemas.openxmlformats.org/officeDocument/2006/relationships/image" Target="../media/image10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E4F85-6013-4406-A68F-B61DF0339EF9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998192-3CD0-4255-A62D-5DA79A670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85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CB1B-B947-448B-8FF0-8B34A5F5495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5417-D8F3-4491-BA62-A15CA71CD2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CB1B-B947-448B-8FF0-8B34A5F5495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5417-D8F3-4491-BA62-A15CA71CD2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CB1B-B947-448B-8FF0-8B34A5F5495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5417-D8F3-4491-BA62-A15CA71CD2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E5BF6-A1AA-40B0-B60C-F14668D91B2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447-BCE8-4706-97F8-F297DDEC2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14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E5BF6-A1AA-40B0-B60C-F14668D91B2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447-BCE8-4706-97F8-F297DDEC2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790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E5BF6-A1AA-40B0-B60C-F14668D91B2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447-BCE8-4706-97F8-F297DDEC2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041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E5BF6-A1AA-40B0-B60C-F14668D91B2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447-BCE8-4706-97F8-F297DDEC2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6945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E5BF6-A1AA-40B0-B60C-F14668D91B2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447-BCE8-4706-97F8-F297DDEC2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9236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E5BF6-A1AA-40B0-B60C-F14668D91B2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447-BCE8-4706-97F8-F297DDEC2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472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E5BF6-A1AA-40B0-B60C-F14668D91B2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447-BCE8-4706-97F8-F297DDEC2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65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E5BF6-A1AA-40B0-B60C-F14668D91B2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447-BCE8-4706-97F8-F297DDEC2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861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CB1B-B947-448B-8FF0-8B34A5F5495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5417-D8F3-4491-BA62-A15CA71CD2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E5BF6-A1AA-40B0-B60C-F14668D91B2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447-BCE8-4706-97F8-F297DDEC2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0695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E5BF6-A1AA-40B0-B60C-F14668D91B2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447-BCE8-4706-97F8-F297DDEC2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1834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E5BF6-A1AA-40B0-B60C-F14668D91B2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447-BCE8-4706-97F8-F297DDEC2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18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CB1B-B947-448B-8FF0-8B34A5F5495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5417-D8F3-4491-BA62-A15CA71CD2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CB1B-B947-448B-8FF0-8B34A5F5495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5417-D8F3-4491-BA62-A15CA71CD2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CB1B-B947-448B-8FF0-8B34A5F5495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5417-D8F3-4491-BA62-A15CA71CD2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CB1B-B947-448B-8FF0-8B34A5F5495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5417-D8F3-4491-BA62-A15CA71CD2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CB1B-B947-448B-8FF0-8B34A5F5495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5417-D8F3-4491-BA62-A15CA71CD2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CB1B-B947-448B-8FF0-8B34A5F5495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5417-D8F3-4491-BA62-A15CA71CD2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CB1B-B947-448B-8FF0-8B34A5F5495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5417-D8F3-4491-BA62-A15CA71CD2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FCB1B-B947-448B-8FF0-8B34A5F5495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15417-D8F3-4491-BA62-A15CA71CD21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E5BF6-A1AA-40B0-B60C-F14668D91B2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EC447-BCE8-4706-97F8-F297DDEC2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410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image" Target="../media/image37.png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6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8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4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image" Target="../media/image46.wmf"/><Relationship Id="rId18" Type="http://schemas.openxmlformats.org/officeDocument/2006/relationships/oleObject" Target="../embeddings/oleObject43.bin"/><Relationship Id="rId3" Type="http://schemas.openxmlformats.org/officeDocument/2006/relationships/image" Target="../media/image51.png"/><Relationship Id="rId21" Type="http://schemas.openxmlformats.org/officeDocument/2006/relationships/image" Target="../media/image50.wmf"/><Relationship Id="rId7" Type="http://schemas.openxmlformats.org/officeDocument/2006/relationships/image" Target="../media/image43.wmf"/><Relationship Id="rId12" Type="http://schemas.openxmlformats.org/officeDocument/2006/relationships/oleObject" Target="../embeddings/oleObject40.bin"/><Relationship Id="rId17" Type="http://schemas.openxmlformats.org/officeDocument/2006/relationships/image" Target="../media/image48.w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42.bin"/><Relationship Id="rId20" Type="http://schemas.openxmlformats.org/officeDocument/2006/relationships/oleObject" Target="../embeddings/oleObject44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7.bin"/><Relationship Id="rId11" Type="http://schemas.openxmlformats.org/officeDocument/2006/relationships/image" Target="../media/image45.wmf"/><Relationship Id="rId5" Type="http://schemas.openxmlformats.org/officeDocument/2006/relationships/image" Target="../media/image42.wmf"/><Relationship Id="rId15" Type="http://schemas.openxmlformats.org/officeDocument/2006/relationships/image" Target="../media/image47.wmf"/><Relationship Id="rId10" Type="http://schemas.openxmlformats.org/officeDocument/2006/relationships/oleObject" Target="../embeddings/oleObject39.bin"/><Relationship Id="rId19" Type="http://schemas.openxmlformats.org/officeDocument/2006/relationships/image" Target="../media/image49.wmf"/><Relationship Id="rId4" Type="http://schemas.openxmlformats.org/officeDocument/2006/relationships/oleObject" Target="../embeddings/oleObject36.bin"/><Relationship Id="rId9" Type="http://schemas.openxmlformats.org/officeDocument/2006/relationships/image" Target="../media/image44.wmf"/><Relationship Id="rId14" Type="http://schemas.openxmlformats.org/officeDocument/2006/relationships/oleObject" Target="../embeddings/oleObject41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13" Type="http://schemas.openxmlformats.org/officeDocument/2006/relationships/oleObject" Target="../embeddings/oleObject50.bin"/><Relationship Id="rId18" Type="http://schemas.openxmlformats.org/officeDocument/2006/relationships/image" Target="../media/image59.wmf"/><Relationship Id="rId3" Type="http://schemas.openxmlformats.org/officeDocument/2006/relationships/oleObject" Target="../embeddings/oleObject45.bin"/><Relationship Id="rId21" Type="http://schemas.openxmlformats.org/officeDocument/2006/relationships/oleObject" Target="../embeddings/oleObject54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56.wmf"/><Relationship Id="rId17" Type="http://schemas.openxmlformats.org/officeDocument/2006/relationships/oleObject" Target="../embeddings/oleObject52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58.wmf"/><Relationship Id="rId20" Type="http://schemas.openxmlformats.org/officeDocument/2006/relationships/image" Target="../media/image60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3.wmf"/><Relationship Id="rId11" Type="http://schemas.openxmlformats.org/officeDocument/2006/relationships/oleObject" Target="../embeddings/oleObject49.bin"/><Relationship Id="rId24" Type="http://schemas.openxmlformats.org/officeDocument/2006/relationships/image" Target="../media/image62.wmf"/><Relationship Id="rId5" Type="http://schemas.openxmlformats.org/officeDocument/2006/relationships/oleObject" Target="../embeddings/oleObject46.bin"/><Relationship Id="rId15" Type="http://schemas.openxmlformats.org/officeDocument/2006/relationships/oleObject" Target="../embeddings/oleObject51.bin"/><Relationship Id="rId23" Type="http://schemas.openxmlformats.org/officeDocument/2006/relationships/oleObject" Target="../embeddings/oleObject55.bin"/><Relationship Id="rId10" Type="http://schemas.openxmlformats.org/officeDocument/2006/relationships/image" Target="../media/image55.wmf"/><Relationship Id="rId19" Type="http://schemas.openxmlformats.org/officeDocument/2006/relationships/oleObject" Target="../embeddings/oleObject53.bin"/><Relationship Id="rId4" Type="http://schemas.openxmlformats.org/officeDocument/2006/relationships/image" Target="../media/image52.wmf"/><Relationship Id="rId9" Type="http://schemas.openxmlformats.org/officeDocument/2006/relationships/oleObject" Target="../embeddings/oleObject48.bin"/><Relationship Id="rId14" Type="http://schemas.openxmlformats.org/officeDocument/2006/relationships/image" Target="../media/image57.wmf"/><Relationship Id="rId22" Type="http://schemas.openxmlformats.org/officeDocument/2006/relationships/image" Target="../media/image61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8.bin"/><Relationship Id="rId12" Type="http://schemas.openxmlformats.org/officeDocument/2006/relationships/image" Target="../media/image67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4.wmf"/><Relationship Id="rId11" Type="http://schemas.openxmlformats.org/officeDocument/2006/relationships/oleObject" Target="../embeddings/oleObject60.bin"/><Relationship Id="rId5" Type="http://schemas.openxmlformats.org/officeDocument/2006/relationships/oleObject" Target="../embeddings/oleObject57.bin"/><Relationship Id="rId10" Type="http://schemas.openxmlformats.org/officeDocument/2006/relationships/image" Target="../media/image66.wmf"/><Relationship Id="rId4" Type="http://schemas.openxmlformats.org/officeDocument/2006/relationships/image" Target="../media/image63.wmf"/><Relationship Id="rId9" Type="http://schemas.openxmlformats.org/officeDocument/2006/relationships/oleObject" Target="../embeddings/oleObject5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68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4.bin"/><Relationship Id="rId12" Type="http://schemas.openxmlformats.org/officeDocument/2006/relationships/image" Target="../media/image73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70.wmf"/><Relationship Id="rId11" Type="http://schemas.openxmlformats.org/officeDocument/2006/relationships/oleObject" Target="../embeddings/oleObject66.bin"/><Relationship Id="rId5" Type="http://schemas.openxmlformats.org/officeDocument/2006/relationships/oleObject" Target="../embeddings/oleObject63.bin"/><Relationship Id="rId10" Type="http://schemas.openxmlformats.org/officeDocument/2006/relationships/image" Target="../media/image72.wmf"/><Relationship Id="rId4" Type="http://schemas.openxmlformats.org/officeDocument/2006/relationships/image" Target="../media/image69.wmf"/><Relationship Id="rId9" Type="http://schemas.openxmlformats.org/officeDocument/2006/relationships/oleObject" Target="../embeddings/oleObject65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13" Type="http://schemas.openxmlformats.org/officeDocument/2006/relationships/oleObject" Target="../embeddings/oleObject72.bin"/><Relationship Id="rId3" Type="http://schemas.openxmlformats.org/officeDocument/2006/relationships/oleObject" Target="../embeddings/oleObject67.bin"/><Relationship Id="rId7" Type="http://schemas.openxmlformats.org/officeDocument/2006/relationships/oleObject" Target="../embeddings/oleObject69.bin"/><Relationship Id="rId12" Type="http://schemas.openxmlformats.org/officeDocument/2006/relationships/image" Target="../media/image78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75.wmf"/><Relationship Id="rId11" Type="http://schemas.openxmlformats.org/officeDocument/2006/relationships/oleObject" Target="../embeddings/oleObject71.bin"/><Relationship Id="rId5" Type="http://schemas.openxmlformats.org/officeDocument/2006/relationships/oleObject" Target="../embeddings/oleObject68.bin"/><Relationship Id="rId10" Type="http://schemas.openxmlformats.org/officeDocument/2006/relationships/image" Target="../media/image77.wmf"/><Relationship Id="rId4" Type="http://schemas.openxmlformats.org/officeDocument/2006/relationships/image" Target="../media/image74.wmf"/><Relationship Id="rId9" Type="http://schemas.openxmlformats.org/officeDocument/2006/relationships/oleObject" Target="../embeddings/oleObject70.bin"/><Relationship Id="rId14" Type="http://schemas.openxmlformats.org/officeDocument/2006/relationships/image" Target="../media/image79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13" Type="http://schemas.openxmlformats.org/officeDocument/2006/relationships/oleObject" Target="../embeddings/oleObject78.bin"/><Relationship Id="rId18" Type="http://schemas.openxmlformats.org/officeDocument/2006/relationships/image" Target="../media/image87.wmf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5.bin"/><Relationship Id="rId12" Type="http://schemas.openxmlformats.org/officeDocument/2006/relationships/image" Target="../media/image84.wmf"/><Relationship Id="rId17" Type="http://schemas.openxmlformats.org/officeDocument/2006/relationships/oleObject" Target="../embeddings/oleObject80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86.wmf"/><Relationship Id="rId20" Type="http://schemas.openxmlformats.org/officeDocument/2006/relationships/image" Target="../media/image88.wmf"/><Relationship Id="rId1" Type="http://schemas.openxmlformats.org/officeDocument/2006/relationships/vmlDrawing" Target="../drawings/vmlDrawing16.vml"/><Relationship Id="rId6" Type="http://schemas.openxmlformats.org/officeDocument/2006/relationships/image" Target="../media/image81.wmf"/><Relationship Id="rId11" Type="http://schemas.openxmlformats.org/officeDocument/2006/relationships/oleObject" Target="../embeddings/oleObject77.bin"/><Relationship Id="rId5" Type="http://schemas.openxmlformats.org/officeDocument/2006/relationships/oleObject" Target="../embeddings/oleObject74.bin"/><Relationship Id="rId15" Type="http://schemas.openxmlformats.org/officeDocument/2006/relationships/oleObject" Target="../embeddings/oleObject79.bin"/><Relationship Id="rId10" Type="http://schemas.openxmlformats.org/officeDocument/2006/relationships/image" Target="../media/image83.wmf"/><Relationship Id="rId19" Type="http://schemas.openxmlformats.org/officeDocument/2006/relationships/oleObject" Target="../embeddings/oleObject81.bin"/><Relationship Id="rId4" Type="http://schemas.openxmlformats.org/officeDocument/2006/relationships/image" Target="../media/image80.wmf"/><Relationship Id="rId9" Type="http://schemas.openxmlformats.org/officeDocument/2006/relationships/oleObject" Target="../embeddings/oleObject76.bin"/><Relationship Id="rId14" Type="http://schemas.openxmlformats.org/officeDocument/2006/relationships/image" Target="../media/image85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wmf"/><Relationship Id="rId3" Type="http://schemas.openxmlformats.org/officeDocument/2006/relationships/oleObject" Target="../embeddings/oleObject82.bin"/><Relationship Id="rId7" Type="http://schemas.openxmlformats.org/officeDocument/2006/relationships/oleObject" Target="../embeddings/oleObject84.bin"/><Relationship Id="rId12" Type="http://schemas.openxmlformats.org/officeDocument/2006/relationships/image" Target="../media/image93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90.wmf"/><Relationship Id="rId11" Type="http://schemas.openxmlformats.org/officeDocument/2006/relationships/oleObject" Target="../embeddings/oleObject86.bin"/><Relationship Id="rId5" Type="http://schemas.openxmlformats.org/officeDocument/2006/relationships/oleObject" Target="../embeddings/oleObject83.bin"/><Relationship Id="rId10" Type="http://schemas.openxmlformats.org/officeDocument/2006/relationships/image" Target="../media/image92.wmf"/><Relationship Id="rId4" Type="http://schemas.openxmlformats.org/officeDocument/2006/relationships/image" Target="../media/image89.wmf"/><Relationship Id="rId9" Type="http://schemas.openxmlformats.org/officeDocument/2006/relationships/oleObject" Target="../embeddings/oleObject85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13" Type="http://schemas.openxmlformats.org/officeDocument/2006/relationships/oleObject" Target="../embeddings/oleObject92.bin"/><Relationship Id="rId18" Type="http://schemas.openxmlformats.org/officeDocument/2006/relationships/image" Target="../media/image101.wmf"/><Relationship Id="rId3" Type="http://schemas.openxmlformats.org/officeDocument/2006/relationships/oleObject" Target="../embeddings/oleObject87.bin"/><Relationship Id="rId21" Type="http://schemas.openxmlformats.org/officeDocument/2006/relationships/oleObject" Target="../embeddings/oleObject96.bin"/><Relationship Id="rId7" Type="http://schemas.openxmlformats.org/officeDocument/2006/relationships/oleObject" Target="../embeddings/oleObject89.bin"/><Relationship Id="rId12" Type="http://schemas.openxmlformats.org/officeDocument/2006/relationships/image" Target="../media/image98.wmf"/><Relationship Id="rId17" Type="http://schemas.openxmlformats.org/officeDocument/2006/relationships/oleObject" Target="../embeddings/oleObject94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00.wmf"/><Relationship Id="rId20" Type="http://schemas.openxmlformats.org/officeDocument/2006/relationships/image" Target="../media/image102.wmf"/><Relationship Id="rId1" Type="http://schemas.openxmlformats.org/officeDocument/2006/relationships/vmlDrawing" Target="../drawings/vmlDrawing18.vml"/><Relationship Id="rId6" Type="http://schemas.openxmlformats.org/officeDocument/2006/relationships/image" Target="../media/image95.wmf"/><Relationship Id="rId11" Type="http://schemas.openxmlformats.org/officeDocument/2006/relationships/oleObject" Target="../embeddings/oleObject91.bin"/><Relationship Id="rId24" Type="http://schemas.openxmlformats.org/officeDocument/2006/relationships/image" Target="../media/image104.wmf"/><Relationship Id="rId5" Type="http://schemas.openxmlformats.org/officeDocument/2006/relationships/oleObject" Target="../embeddings/oleObject88.bin"/><Relationship Id="rId15" Type="http://schemas.openxmlformats.org/officeDocument/2006/relationships/oleObject" Target="../embeddings/oleObject93.bin"/><Relationship Id="rId23" Type="http://schemas.openxmlformats.org/officeDocument/2006/relationships/oleObject" Target="../embeddings/oleObject97.bin"/><Relationship Id="rId10" Type="http://schemas.openxmlformats.org/officeDocument/2006/relationships/image" Target="../media/image97.wmf"/><Relationship Id="rId19" Type="http://schemas.openxmlformats.org/officeDocument/2006/relationships/oleObject" Target="../embeddings/oleObject95.bin"/><Relationship Id="rId4" Type="http://schemas.openxmlformats.org/officeDocument/2006/relationships/image" Target="../media/image94.wmf"/><Relationship Id="rId9" Type="http://schemas.openxmlformats.org/officeDocument/2006/relationships/oleObject" Target="../embeddings/oleObject90.bin"/><Relationship Id="rId14" Type="http://schemas.openxmlformats.org/officeDocument/2006/relationships/image" Target="../media/image99.wmf"/><Relationship Id="rId22" Type="http://schemas.openxmlformats.org/officeDocument/2006/relationships/image" Target="../media/image103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6.bin"/><Relationship Id="rId18" Type="http://schemas.openxmlformats.org/officeDocument/2006/relationships/image" Target="../media/image18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7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1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28.bin"/><Relationship Id="rId3" Type="http://schemas.openxmlformats.org/officeDocument/2006/relationships/image" Target="../media/image32.png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1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28.wmf"/><Relationship Id="rId4" Type="http://schemas.openxmlformats.org/officeDocument/2006/relationships/image" Target="../media/image33.png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3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12.1 Finding Limits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7315200" cy="2743200"/>
          </a:xfrm>
        </p:spPr>
        <p:txBody>
          <a:bodyPr>
            <a:normAutofit fontScale="47500" lnSpcReduction="20000"/>
          </a:bodyPr>
          <a:lstStyle/>
          <a:p>
            <a:r>
              <a:rPr lang="en-US" sz="4900" u="sng" dirty="0" smtClean="0">
                <a:solidFill>
                  <a:schemeClr val="tx1"/>
                </a:solidFill>
              </a:rPr>
              <a:t>Who uses this?</a:t>
            </a:r>
            <a:endParaRPr lang="en-US" sz="4900" dirty="0" smtClean="0">
              <a:solidFill>
                <a:schemeClr val="tx1"/>
              </a:solidFill>
            </a:endParaRPr>
          </a:p>
          <a:p>
            <a:r>
              <a:rPr lang="en-US" sz="4900" dirty="0">
                <a:solidFill>
                  <a:schemeClr val="tx1"/>
                </a:solidFill>
              </a:rPr>
              <a:t>Economics, Business and </a:t>
            </a:r>
            <a:r>
              <a:rPr lang="en-US" sz="4900" dirty="0" smtClean="0">
                <a:solidFill>
                  <a:schemeClr val="tx1"/>
                </a:solidFill>
              </a:rPr>
              <a:t>Accounting</a:t>
            </a:r>
            <a:endParaRPr lang="en-US" sz="4900" dirty="0">
              <a:solidFill>
                <a:schemeClr val="tx1"/>
              </a:solidFill>
            </a:endParaRPr>
          </a:p>
          <a:p>
            <a:r>
              <a:rPr lang="en-US" sz="4900" dirty="0" smtClean="0">
                <a:solidFill>
                  <a:schemeClr val="tx1"/>
                </a:solidFill>
              </a:rPr>
              <a:t>Engineering</a:t>
            </a:r>
            <a:endParaRPr lang="en-US" sz="4900" dirty="0">
              <a:solidFill>
                <a:schemeClr val="tx1"/>
              </a:solidFill>
            </a:endParaRPr>
          </a:p>
          <a:p>
            <a:r>
              <a:rPr lang="en-US" sz="4900" dirty="0">
                <a:solidFill>
                  <a:schemeClr val="tx1"/>
                </a:solidFill>
              </a:rPr>
              <a:t>Natural </a:t>
            </a:r>
            <a:r>
              <a:rPr lang="en-US" sz="4900" dirty="0" smtClean="0">
                <a:solidFill>
                  <a:schemeClr val="tx1"/>
                </a:solidFill>
              </a:rPr>
              <a:t>Sciences</a:t>
            </a:r>
            <a:endParaRPr lang="en-US" sz="4900" dirty="0">
              <a:solidFill>
                <a:schemeClr val="tx1"/>
              </a:solidFill>
            </a:endParaRPr>
          </a:p>
          <a:p>
            <a:r>
              <a:rPr lang="en-US" sz="4900" dirty="0" smtClean="0">
                <a:solidFill>
                  <a:schemeClr val="tx1"/>
                </a:solidFill>
              </a:rPr>
              <a:t>Mathematics</a:t>
            </a:r>
            <a:endParaRPr lang="en-US" sz="4900" dirty="0">
              <a:solidFill>
                <a:schemeClr val="tx1"/>
              </a:solidFill>
            </a:endParaRPr>
          </a:p>
          <a:p>
            <a:r>
              <a:rPr lang="en-US" sz="4900" dirty="0">
                <a:solidFill>
                  <a:schemeClr val="tx1"/>
                </a:solidFill>
              </a:rPr>
              <a:t>Computer and Information </a:t>
            </a:r>
            <a:r>
              <a:rPr lang="en-US" sz="4900" dirty="0" smtClean="0">
                <a:solidFill>
                  <a:schemeClr val="tx1"/>
                </a:solidFill>
              </a:rPr>
              <a:t>Science</a:t>
            </a:r>
            <a:endParaRPr lang="en-US" sz="4900" dirty="0">
              <a:solidFill>
                <a:schemeClr val="tx1"/>
              </a:solidFill>
            </a:endParaRPr>
          </a:p>
          <a:p>
            <a:r>
              <a:rPr lang="en-US" dirty="0"/>
              <a:t/>
            </a:r>
            <a:br>
              <a:rPr lang="en-US" dirty="0"/>
            </a:br>
            <a:endParaRPr lang="en-US" u="sng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33400" y="685800"/>
            <a:ext cx="8249621" cy="3228112"/>
          </a:xfr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1622956"/>
              </p:ext>
            </p:extLst>
          </p:nvPr>
        </p:nvGraphicFramePr>
        <p:xfrm>
          <a:off x="3962400" y="3123327"/>
          <a:ext cx="1654175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9" name="Equation" r:id="rId4" imgW="812520" imgH="279360" progId="Equation.DSMT4">
                  <p:embed/>
                </p:oleObj>
              </mc:Choice>
              <mc:Fallback>
                <p:oleObj name="Equation" r:id="rId4" imgW="81252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123327"/>
                        <a:ext cx="1654175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3886243"/>
              </p:ext>
            </p:extLst>
          </p:nvPr>
        </p:nvGraphicFramePr>
        <p:xfrm>
          <a:off x="6391275" y="3121025"/>
          <a:ext cx="162560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0" name="Equation" r:id="rId6" imgW="799920" imgH="279360" progId="Equation.DSMT4">
                  <p:embed/>
                </p:oleObj>
              </mc:Choice>
              <mc:Fallback>
                <p:oleObj name="Equation" r:id="rId6" imgW="79992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1275" y="3121025"/>
                        <a:ext cx="1625600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7062382"/>
              </p:ext>
            </p:extLst>
          </p:nvPr>
        </p:nvGraphicFramePr>
        <p:xfrm>
          <a:off x="4708525" y="4324350"/>
          <a:ext cx="2092325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1" name="Equation" r:id="rId8" imgW="1028520" imgH="279360" progId="Equation.DSMT4">
                  <p:embed/>
                </p:oleObj>
              </mc:Choice>
              <mc:Fallback>
                <p:oleObj name="Equation" r:id="rId8" imgW="102852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8525" y="4324350"/>
                        <a:ext cx="2092325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12.2 Finding Limits Algebraically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u="sng" dirty="0" smtClean="0">
                <a:solidFill>
                  <a:schemeClr val="bg2">
                    <a:lumMod val="10000"/>
                  </a:schemeClr>
                </a:solidFill>
              </a:rPr>
              <a:t>Who uses this?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Actuary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Aerospace Engineer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Earthquake safety Engineer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28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u="sng" dirty="0" smtClean="0">
                <a:solidFill>
                  <a:schemeClr val="bg2">
                    <a:lumMod val="10000"/>
                  </a:schemeClr>
                </a:solidFill>
              </a:rPr>
              <a:t>Limit of a Constant :  </a:t>
            </a:r>
            <a:r>
              <a:rPr lang="en-US" sz="3600" dirty="0" smtClean="0">
                <a:solidFill>
                  <a:schemeClr val="bg2">
                    <a:lumMod val="10000"/>
                  </a:schemeClr>
                </a:solidFill>
              </a:rPr>
              <a:t>the limit of a constant function at any point c is the constant value</a:t>
            </a:r>
            <a:endParaRPr lang="en-US" sz="3600" u="sng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5625"/>
            <a:ext cx="8686800" cy="4351338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3600" u="sng" dirty="0" smtClean="0">
                <a:solidFill>
                  <a:schemeClr val="bg2">
                    <a:lumMod val="10000"/>
                  </a:schemeClr>
                </a:solidFill>
              </a:rPr>
              <a:t>Limit of the Identity Function:</a:t>
            </a:r>
            <a:r>
              <a:rPr lang="en-US" sz="3600" dirty="0" smtClean="0">
                <a:solidFill>
                  <a:schemeClr val="bg2">
                    <a:lumMod val="10000"/>
                  </a:schemeClr>
                </a:solidFill>
              </a:rPr>
              <a:t>  the limit of the identity function at any point a is a</a:t>
            </a:r>
            <a:endParaRPr lang="en-US" sz="3600" u="sng" dirty="0">
              <a:solidFill>
                <a:schemeClr val="bg2">
                  <a:lumMod val="10000"/>
                </a:schemeClr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352800" y="1447800"/>
          <a:ext cx="20320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558720" imgH="279360" progId="Equation.DSMT4">
                  <p:embed/>
                </p:oleObj>
              </mc:Choice>
              <mc:Fallback>
                <p:oleObj name="Equation" r:id="rId3" imgW="558720" imgH="27936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447800"/>
                        <a:ext cx="2032000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306763" y="4800600"/>
          <a:ext cx="2124075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5" imgW="583920" imgH="279360" progId="Equation.DSMT4">
                  <p:embed/>
                </p:oleObj>
              </mc:Choice>
              <mc:Fallback>
                <p:oleObj name="Equation" r:id="rId5" imgW="583920" imgH="279360" progId="Equation.DSMT4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6763" y="4800600"/>
                        <a:ext cx="2124075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6389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Limits Laws</a:t>
            </a:r>
            <a:endParaRPr lang="en-US" dirty="0"/>
          </a:p>
        </p:txBody>
      </p:sp>
      <p:pic>
        <p:nvPicPr>
          <p:cNvPr id="4" name="Content Placeholder 3" descr="1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4043" y="1447800"/>
            <a:ext cx="8975914" cy="5106988"/>
          </a:xfrm>
        </p:spPr>
      </p:pic>
    </p:spTree>
    <p:extLst>
      <p:ext uri="{BB962C8B-B14F-4D97-AF65-F5344CB8AC3E}">
        <p14:creationId xmlns:p14="http://schemas.microsoft.com/office/powerpoint/2010/main" val="1116156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942" y="34636"/>
            <a:ext cx="7886700" cy="1325563"/>
          </a:xfrm>
        </p:spPr>
        <p:txBody>
          <a:bodyPr>
            <a:normAutofit/>
          </a:bodyPr>
          <a:lstStyle/>
          <a:p>
            <a:r>
              <a:rPr lang="en-US" sz="4800" dirty="0" smtClean="0"/>
              <a:t>Power and nth root property</a:t>
            </a:r>
            <a:endParaRPr lang="en-US" sz="4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228600" y="1295400"/>
          <a:ext cx="8521384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3" imgW="2641320" imgH="1015920" progId="Equation.DSMT4">
                  <p:embed/>
                </p:oleObj>
              </mc:Choice>
              <mc:Fallback>
                <p:oleObj name="Equation" r:id="rId3" imgW="2641320" imgH="101592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295400"/>
                        <a:ext cx="8521384" cy="327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723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Use the limit laws and the graphs of f and g to evaluate the following:  </a:t>
            </a:r>
            <a:endParaRPr lang="en-US" sz="3200" dirty="0"/>
          </a:p>
        </p:txBody>
      </p:sp>
      <p:pic>
        <p:nvPicPr>
          <p:cNvPr id="6" name="Content Placeholder 5" descr="1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1828800"/>
            <a:ext cx="9164320" cy="2362200"/>
          </a:xfrm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2209800" y="2057400"/>
          <a:ext cx="2286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4" imgW="152280" imgH="203040" progId="Equation.DSMT4">
                  <p:embed/>
                </p:oleObj>
              </mc:Choice>
              <mc:Fallback>
                <p:oleObj name="Equation" r:id="rId4" imgW="152280" imgH="203040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09800" y="2057400"/>
                        <a:ext cx="2286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835025" y="4349750"/>
          <a:ext cx="1544638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6" imgW="749160" imgH="253800" progId="Equation.DSMT4">
                  <p:embed/>
                </p:oleObj>
              </mc:Choice>
              <mc:Fallback>
                <p:oleObj name="Equation" r:id="rId6" imgW="749160" imgH="2538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35025" y="4349750"/>
                        <a:ext cx="1544638" cy="523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188244" y="4800600"/>
          <a:ext cx="419100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8" imgW="203040" imgH="164880" progId="Equation.DSMT4">
                  <p:embed/>
                </p:oleObj>
              </mc:Choice>
              <mc:Fallback>
                <p:oleObj name="Equation" r:id="rId8" imgW="203040" imgH="1648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188244" y="4800600"/>
                        <a:ext cx="419100" cy="341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2994025" y="4349750"/>
          <a:ext cx="1804988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10" imgW="876240" imgH="253800" progId="Equation.DSMT4">
                  <p:embed/>
                </p:oleObj>
              </mc:Choice>
              <mc:Fallback>
                <p:oleObj name="Equation" r:id="rId10" imgW="876240" imgH="25380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994025" y="4349750"/>
                        <a:ext cx="1804988" cy="523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3308350" y="4787900"/>
          <a:ext cx="760413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12" imgW="368280" imgH="177480" progId="Equation.DSMT4">
                  <p:embed/>
                </p:oleObj>
              </mc:Choice>
              <mc:Fallback>
                <p:oleObj name="Equation" r:id="rId12" imgW="368280" imgH="1774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308350" y="4787900"/>
                        <a:ext cx="760413" cy="366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835025" y="5281981"/>
          <a:ext cx="8636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14" imgW="419040" imgH="393480" progId="Equation.DSMT4">
                  <p:embed/>
                </p:oleObj>
              </mc:Choice>
              <mc:Fallback>
                <p:oleObj name="Equation" r:id="rId14" imgW="419040" imgH="39348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35025" y="5281981"/>
                        <a:ext cx="863600" cy="81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886619" y="6053958"/>
          <a:ext cx="76041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16" imgW="368280" imgH="177480" progId="Equation.DSMT4">
                  <p:embed/>
                </p:oleObj>
              </mc:Choice>
              <mc:Fallback>
                <p:oleObj name="Equation" r:id="rId16" imgW="368280" imgH="1774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886619" y="6053958"/>
                        <a:ext cx="760412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3021013" y="5340350"/>
          <a:ext cx="995362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Equation" r:id="rId18" imgW="482400" imgH="279360" progId="Equation.DSMT4">
                  <p:embed/>
                </p:oleObj>
              </mc:Choice>
              <mc:Fallback>
                <p:oleObj name="Equation" r:id="rId18" imgW="482400" imgH="27936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3021013" y="5340350"/>
                        <a:ext cx="995362" cy="576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3520774" y="5918994"/>
          <a:ext cx="234950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Equation" r:id="rId20" imgW="114120" imgH="177480" progId="Equation.DSMT4">
                  <p:embed/>
                </p:oleObj>
              </mc:Choice>
              <mc:Fallback>
                <p:oleObj name="Equation" r:id="rId20" imgW="114120" imgH="17748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3520774" y="5918994"/>
                        <a:ext cx="234950" cy="366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1733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Evaluate the following limits: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09600" y="1295400"/>
          <a:ext cx="3225114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3" imgW="1104840" imgH="1409400" progId="Equation.DSMT4">
                  <p:embed/>
                </p:oleObj>
              </mc:Choice>
              <mc:Fallback>
                <p:oleObj name="Equation" r:id="rId3" imgW="1104840" imgH="140940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295400"/>
                        <a:ext cx="3225114" cy="411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1066800" y="2209800"/>
          <a:ext cx="3792538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5" imgW="1841400" imgH="304560" progId="Equation.DSMT4">
                  <p:embed/>
                </p:oleObj>
              </mc:Choice>
              <mc:Fallback>
                <p:oleObj name="Equation" r:id="rId5" imgW="1841400" imgH="30456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66800" y="2209800"/>
                        <a:ext cx="3792538" cy="628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081088" y="2852738"/>
          <a:ext cx="3084512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7" imgW="1498320" imgH="304560" progId="Equation.DSMT4">
                  <p:embed/>
                </p:oleObj>
              </mc:Choice>
              <mc:Fallback>
                <p:oleObj name="Equation" r:id="rId7" imgW="1498320" imgH="3045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81088" y="2852738"/>
                        <a:ext cx="3084512" cy="628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1109663" y="3514725"/>
          <a:ext cx="2379662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9" imgW="1155600" imgH="279360" progId="Equation.DSMT4">
                  <p:embed/>
                </p:oleObj>
              </mc:Choice>
              <mc:Fallback>
                <p:oleObj name="Equation" r:id="rId9" imgW="1155600" imgH="27936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09663" y="3514725"/>
                        <a:ext cx="2379662" cy="576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3641725" y="3619500"/>
          <a:ext cx="1465263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11" imgW="711000" imgH="177480" progId="Equation.DSMT4">
                  <p:embed/>
                </p:oleObj>
              </mc:Choice>
              <mc:Fallback>
                <p:oleObj name="Equation" r:id="rId11" imgW="711000" imgH="1774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641725" y="3619500"/>
                        <a:ext cx="1465263" cy="366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5245100" y="3619500"/>
          <a:ext cx="628650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Equation" r:id="rId13" imgW="304560" imgH="177480" progId="Equation.DSMT4">
                  <p:embed/>
                </p:oleObj>
              </mc:Choice>
              <mc:Fallback>
                <p:oleObj name="Equation" r:id="rId13" imgW="304560" imgH="17748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245100" y="3619500"/>
                        <a:ext cx="628650" cy="366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3615657" y="4262110"/>
          <a:ext cx="2301875" cy="117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15" imgW="1117440" imgH="571320" progId="Equation.DSMT4">
                  <p:embed/>
                </p:oleObj>
              </mc:Choice>
              <mc:Fallback>
                <p:oleObj name="Equation" r:id="rId15" imgW="1117440" imgH="57132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615657" y="4262110"/>
                        <a:ext cx="2301875" cy="1179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687388" y="5395913"/>
          <a:ext cx="3873500" cy="117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Equation" r:id="rId17" imgW="1879560" imgH="571320" progId="Equation.DSMT4">
                  <p:embed/>
                </p:oleObj>
              </mc:Choice>
              <mc:Fallback>
                <p:oleObj name="Equation" r:id="rId17" imgW="1879560" imgH="57132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87388" y="5395913"/>
                        <a:ext cx="3873500" cy="1179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4564924" y="5441622"/>
          <a:ext cx="2643187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Equation" r:id="rId19" imgW="1282680" imgH="507960" progId="Equation.DSMT4">
                  <p:embed/>
                </p:oleObj>
              </mc:Choice>
              <mc:Fallback>
                <p:oleObj name="Equation" r:id="rId19" imgW="1282680" imgH="50796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564924" y="5441622"/>
                        <a:ext cx="2643187" cy="1047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/>
          </p:nvPr>
        </p:nvGraphicFramePr>
        <p:xfrm>
          <a:off x="7240195" y="5559890"/>
          <a:ext cx="1517650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Equation" r:id="rId21" imgW="736560" imgH="393480" progId="Equation.DSMT4">
                  <p:embed/>
                </p:oleObj>
              </mc:Choice>
              <mc:Fallback>
                <p:oleObj name="Equation" r:id="rId21" imgW="736560" imgH="39348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7240195" y="5559890"/>
                        <a:ext cx="1517650" cy="811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/>
          </p:nvPr>
        </p:nvGraphicFramePr>
        <p:xfrm>
          <a:off x="7241799" y="4748678"/>
          <a:ext cx="706438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Equation" r:id="rId23" imgW="342720" imgH="393480" progId="Equation.DSMT4">
                  <p:embed/>
                </p:oleObj>
              </mc:Choice>
              <mc:Fallback>
                <p:oleObj name="Equation" r:id="rId23" imgW="342720" imgH="39348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7241799" y="4748678"/>
                        <a:ext cx="706438" cy="811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5155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Evaluate the following limits: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333500" y="1762125"/>
          <a:ext cx="1928813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3" imgW="660240" imgH="723600" progId="Equation.DSMT4">
                  <p:embed/>
                </p:oleObj>
              </mc:Choice>
              <mc:Fallback>
                <p:oleObj name="Equation" r:id="rId3" imgW="660240" imgH="72360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0" y="1762125"/>
                        <a:ext cx="1928813" cy="211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1428549" y="2875756"/>
          <a:ext cx="1595438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5" imgW="774360" imgH="317160" progId="Equation.DSMT4">
                  <p:embed/>
                </p:oleObj>
              </mc:Choice>
              <mc:Fallback>
                <p:oleObj name="Equation" r:id="rId5" imgW="774360" imgH="31716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28549" y="2875756"/>
                        <a:ext cx="1595438" cy="652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1428549" y="3737372"/>
          <a:ext cx="1831975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7" imgW="888840" imgH="304560" progId="Equation.DSMT4">
                  <p:embed/>
                </p:oleObj>
              </mc:Choice>
              <mc:Fallback>
                <p:oleObj name="Equation" r:id="rId7" imgW="888840" imgH="30456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28549" y="3737372"/>
                        <a:ext cx="1831975" cy="627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428549" y="4499142"/>
          <a:ext cx="890588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quation" r:id="rId9" imgW="431640" imgH="228600" progId="Equation.DSMT4">
                  <p:embed/>
                </p:oleObj>
              </mc:Choice>
              <mc:Fallback>
                <p:oleObj name="Equation" r:id="rId9" imgW="431640" imgH="2286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28549" y="4499142"/>
                        <a:ext cx="890588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1428549" y="5103749"/>
          <a:ext cx="471488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11" imgW="228600" imgH="228600" progId="Equation.DSMT4">
                  <p:embed/>
                </p:oleObj>
              </mc:Choice>
              <mc:Fallback>
                <p:oleObj name="Equation" r:id="rId11" imgW="228600" imgH="22860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428549" y="5103749"/>
                        <a:ext cx="471488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0078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Limits by Direct Substitution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If </a:t>
            </a:r>
            <a:r>
              <a:rPr lang="en-US" sz="3600" i="1" dirty="0" smtClean="0"/>
              <a:t>f</a:t>
            </a:r>
            <a:r>
              <a:rPr lang="en-US" sz="3600" dirty="0" smtClean="0"/>
              <a:t> is a polynomial or a rational function and </a:t>
            </a:r>
            <a:r>
              <a:rPr lang="en-US" sz="3600" i="1" dirty="0" smtClean="0"/>
              <a:t>a</a:t>
            </a:r>
            <a:r>
              <a:rPr lang="en-US" sz="3600" dirty="0" smtClean="0"/>
              <a:t> is in the domain of </a:t>
            </a:r>
            <a:r>
              <a:rPr lang="en-US" sz="3600" i="1" dirty="0" smtClean="0"/>
              <a:t>f</a:t>
            </a:r>
            <a:r>
              <a:rPr lang="en-US" sz="3600" dirty="0" smtClean="0"/>
              <a:t> then: </a:t>
            </a:r>
            <a:endParaRPr lang="en-US" sz="36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86000" y="3505200"/>
          <a:ext cx="4201317" cy="116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3" imgW="1002960" imgH="279360" progId="Equation.DSMT4">
                  <p:embed/>
                </p:oleObj>
              </mc:Choice>
              <mc:Fallback>
                <p:oleObj name="Equation" r:id="rId3" imgW="1002960" imgH="27936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505200"/>
                        <a:ext cx="4201317" cy="1169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59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81000" y="1295400"/>
          <a:ext cx="5566129" cy="360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3" imgW="1841400" imgH="1193760" progId="Equation.DSMT4">
                  <p:embed/>
                </p:oleObj>
              </mc:Choice>
              <mc:Fallback>
                <p:oleObj name="Equation" r:id="rId3" imgW="1841400" imgH="119376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295400"/>
                        <a:ext cx="5566129" cy="3608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1193800" y="2413000"/>
          <a:ext cx="942975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5" imgW="457200" imgH="177480" progId="Equation.DSMT4">
                  <p:embed/>
                </p:oleObj>
              </mc:Choice>
              <mc:Fallback>
                <p:oleObj name="Equation" r:id="rId5" imgW="457200" imgH="177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93800" y="2413000"/>
                        <a:ext cx="942975" cy="366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2895600" y="3803650"/>
          <a:ext cx="1546225" cy="110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Equation" r:id="rId7" imgW="749160" imgH="533160" progId="Equation.DSMT4">
                  <p:embed/>
                </p:oleObj>
              </mc:Choice>
              <mc:Fallback>
                <p:oleObj name="Equation" r:id="rId7" imgW="749160" imgH="5331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95600" y="3803650"/>
                        <a:ext cx="1546225" cy="1100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3236118" y="5048249"/>
          <a:ext cx="865187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Equation" r:id="rId9" imgW="419040" imgH="393480" progId="Equation.DSMT4">
                  <p:embed/>
                </p:oleObj>
              </mc:Choice>
              <mc:Fallback>
                <p:oleObj name="Equation" r:id="rId9" imgW="419040" imgH="39348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36118" y="5048249"/>
                        <a:ext cx="865187" cy="811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4116545" y="5048248"/>
          <a:ext cx="681038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Equation" r:id="rId11" imgW="330120" imgH="393480" progId="Equation.DSMT4">
                  <p:embed/>
                </p:oleObj>
              </mc:Choice>
              <mc:Fallback>
                <p:oleObj name="Equation" r:id="rId11" imgW="330120" imgH="3934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116545" y="5048248"/>
                        <a:ext cx="681038" cy="811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6420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Evaluate the function f(x) = x</a:t>
            </a:r>
            <a:r>
              <a:rPr lang="en-US" sz="3600" baseline="30000" dirty="0"/>
              <a:t>2</a:t>
            </a:r>
            <a:r>
              <a:rPr lang="en-US" sz="3600" dirty="0"/>
              <a:t> – x + 2 for values of x near 2 but not = to 2.</a:t>
            </a:r>
            <a:endParaRPr lang="en-US" sz="36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5615998"/>
              </p:ext>
            </p:extLst>
          </p:nvPr>
        </p:nvGraphicFramePr>
        <p:xfrm>
          <a:off x="1066800" y="1752600"/>
          <a:ext cx="1253628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0" name="Equation" r:id="rId3" imgW="444240" imgH="203040" progId="Equation.DSMT4">
                  <p:embed/>
                </p:oleObj>
              </mc:Choice>
              <mc:Fallback>
                <p:oleObj name="Equation" r:id="rId3" imgW="444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1752600"/>
                        <a:ext cx="1253628" cy="573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8627135"/>
              </p:ext>
            </p:extLst>
          </p:nvPr>
        </p:nvGraphicFramePr>
        <p:xfrm>
          <a:off x="2320428" y="1780063"/>
          <a:ext cx="322263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1" name="Equation" r:id="rId5" imgW="114120" imgH="177480" progId="Equation.DSMT4">
                  <p:embed/>
                </p:oleObj>
              </mc:Choice>
              <mc:Fallback>
                <p:oleObj name="Equation" r:id="rId5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20428" y="1780063"/>
                        <a:ext cx="322263" cy="50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4932079"/>
              </p:ext>
            </p:extLst>
          </p:nvPr>
        </p:nvGraphicFramePr>
        <p:xfrm>
          <a:off x="887413" y="2373313"/>
          <a:ext cx="1612900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2" name="Equation" r:id="rId7" imgW="571320" imgH="203040" progId="Equation.DSMT4">
                  <p:embed/>
                </p:oleObj>
              </mc:Choice>
              <mc:Fallback>
                <p:oleObj name="Equation" r:id="rId7" imgW="5713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87413" y="2373313"/>
                        <a:ext cx="1612900" cy="573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4586578"/>
              </p:ext>
            </p:extLst>
          </p:nvPr>
        </p:nvGraphicFramePr>
        <p:xfrm>
          <a:off x="2481559" y="2393313"/>
          <a:ext cx="858838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3" name="Equation" r:id="rId9" imgW="304560" imgH="177480" progId="Equation.DSMT4">
                  <p:embed/>
                </p:oleObj>
              </mc:Choice>
              <mc:Fallback>
                <p:oleObj name="Equation" r:id="rId9" imgW="3045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81559" y="2393313"/>
                        <a:ext cx="858838" cy="50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8878911"/>
              </p:ext>
            </p:extLst>
          </p:nvPr>
        </p:nvGraphicFramePr>
        <p:xfrm>
          <a:off x="808038" y="3036888"/>
          <a:ext cx="1827212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4" name="Equation" r:id="rId11" imgW="647640" imgH="203040" progId="Equation.DSMT4">
                  <p:embed/>
                </p:oleObj>
              </mc:Choice>
              <mc:Fallback>
                <p:oleObj name="Equation" r:id="rId11" imgW="6476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08038" y="3036888"/>
                        <a:ext cx="1827212" cy="573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7117995"/>
              </p:ext>
            </p:extLst>
          </p:nvPr>
        </p:nvGraphicFramePr>
        <p:xfrm>
          <a:off x="2635250" y="3072606"/>
          <a:ext cx="1325562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5" name="Equation" r:id="rId13" imgW="469800" imgH="177480" progId="Equation.DSMT4">
                  <p:embed/>
                </p:oleObj>
              </mc:Choice>
              <mc:Fallback>
                <p:oleObj name="Equation" r:id="rId13" imgW="4698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635250" y="3072606"/>
                        <a:ext cx="1325562" cy="50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0554013"/>
              </p:ext>
            </p:extLst>
          </p:nvPr>
        </p:nvGraphicFramePr>
        <p:xfrm>
          <a:off x="665163" y="3657600"/>
          <a:ext cx="3297237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6" name="Equation" r:id="rId15" imgW="1168200" imgH="203040" progId="Equation.DSMT4">
                  <p:embed/>
                </p:oleObj>
              </mc:Choice>
              <mc:Fallback>
                <p:oleObj name="Equation" r:id="rId15" imgW="11682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65163" y="3657600"/>
                        <a:ext cx="3297237" cy="573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4590785"/>
              </p:ext>
            </p:extLst>
          </p:nvPr>
        </p:nvGraphicFramePr>
        <p:xfrm>
          <a:off x="636588" y="4298475"/>
          <a:ext cx="3508375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7" name="Equation" r:id="rId17" imgW="1244520" imgH="203040" progId="Equation.DSMT4">
                  <p:embed/>
                </p:oleObj>
              </mc:Choice>
              <mc:Fallback>
                <p:oleObj name="Equation" r:id="rId17" imgW="12445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36588" y="4298475"/>
                        <a:ext cx="3508375" cy="573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062578"/>
              </p:ext>
            </p:extLst>
          </p:nvPr>
        </p:nvGraphicFramePr>
        <p:xfrm>
          <a:off x="636588" y="4899818"/>
          <a:ext cx="3473450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8" name="Equation" r:id="rId19" imgW="1231560" imgH="203040" progId="Equation.DSMT4">
                  <p:embed/>
                </p:oleObj>
              </mc:Choice>
              <mc:Fallback>
                <p:oleObj name="Equation" r:id="rId19" imgW="12315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636588" y="4899818"/>
                        <a:ext cx="3473450" cy="573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3048000" y="5591134"/>
            <a:ext cx="57758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Notice that the closer x gets to 2, the closer f(x) gets to 4…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dirty="0" smtClean="0"/>
              <a:t>Find the limit: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33400" y="1371600"/>
          <a:ext cx="2292350" cy="1543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Equation" r:id="rId3" imgW="622080" imgH="419040" progId="Equation.DSMT4">
                  <p:embed/>
                </p:oleObj>
              </mc:Choice>
              <mc:Fallback>
                <p:oleObj name="Equation" r:id="rId3" imgW="622080" imgH="41904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371600"/>
                        <a:ext cx="2292350" cy="15438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3505200" y="2057400"/>
          <a:ext cx="681038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Equation" r:id="rId5" imgW="330120" imgH="177480" progId="Equation.DSMT4">
                  <p:embed/>
                </p:oleObj>
              </mc:Choice>
              <mc:Fallback>
                <p:oleObj name="Equation" r:id="rId5" imgW="330120" imgH="177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05200" y="2057400"/>
                        <a:ext cx="681038" cy="366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838200" y="3124200"/>
          <a:ext cx="2124075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Equation" r:id="rId7" imgW="1028520" imgH="393480" progId="Equation.DSMT4">
                  <p:embed/>
                </p:oleObj>
              </mc:Choice>
              <mc:Fallback>
                <p:oleObj name="Equation" r:id="rId7" imgW="1028520" imgH="393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38200" y="3124200"/>
                        <a:ext cx="2124075" cy="811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838200" y="4144184"/>
          <a:ext cx="1363662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Equation" r:id="rId9" imgW="660240" imgH="393480" progId="Equation.DSMT4">
                  <p:embed/>
                </p:oleObj>
              </mc:Choice>
              <mc:Fallback>
                <p:oleObj name="Equation" r:id="rId9" imgW="660240" imgH="3934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38200" y="4144184"/>
                        <a:ext cx="1363662" cy="811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1100138" y="4956175"/>
          <a:ext cx="839787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Equation" r:id="rId11" imgW="406080" imgH="393480" progId="Equation.DSMT4">
                  <p:embed/>
                </p:oleObj>
              </mc:Choice>
              <mc:Fallback>
                <p:oleObj name="Equation" r:id="rId11" imgW="406080" imgH="39348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100138" y="4956175"/>
                        <a:ext cx="839787" cy="811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1972009" y="5201428"/>
          <a:ext cx="498475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Equation" r:id="rId13" imgW="241200" imgH="164880" progId="Equation.DSMT4">
                  <p:embed/>
                </p:oleObj>
              </mc:Choice>
              <mc:Fallback>
                <p:oleObj name="Equation" r:id="rId13" imgW="241200" imgH="1648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972009" y="5201428"/>
                        <a:ext cx="498475" cy="341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1249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Find limits by factoring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85800" y="1371600"/>
          <a:ext cx="3559444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Equation" r:id="rId3" imgW="1346040" imgH="1498320" progId="Equation.DSMT4">
                  <p:embed/>
                </p:oleObj>
              </mc:Choice>
              <mc:Fallback>
                <p:oleObj name="Equation" r:id="rId3" imgW="1346040" imgH="149832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371600"/>
                        <a:ext cx="3559444" cy="396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656122" y="2525295"/>
          <a:ext cx="22288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5" imgW="1079280" imgH="419040" progId="Equation.DSMT4">
                  <p:embed/>
                </p:oleObj>
              </mc:Choice>
              <mc:Fallback>
                <p:oleObj name="Equation" r:id="rId5" imgW="1079280" imgH="4190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6122" y="2525295"/>
                        <a:ext cx="222885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651309" y="3388895"/>
          <a:ext cx="14160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Equation" r:id="rId7" imgW="685800" imgH="419040" progId="Equation.DSMT4">
                  <p:embed/>
                </p:oleObj>
              </mc:Choice>
              <mc:Fallback>
                <p:oleObj name="Equation" r:id="rId7" imgW="685800" imgH="419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51309" y="3388895"/>
                        <a:ext cx="141605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2139432" y="3388895"/>
          <a:ext cx="12065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Equation" r:id="rId9" imgW="583920" imgH="419040" progId="Equation.DSMT4">
                  <p:embed/>
                </p:oleObj>
              </mc:Choice>
              <mc:Fallback>
                <p:oleObj name="Equation" r:id="rId9" imgW="583920" imgH="4190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39432" y="3388895"/>
                        <a:ext cx="12065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3432443" y="3415089"/>
          <a:ext cx="525462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Equation" r:id="rId11" imgW="253800" imgH="393480" progId="Equation.DSMT4">
                  <p:embed/>
                </p:oleObj>
              </mc:Choice>
              <mc:Fallback>
                <p:oleObj name="Equation" r:id="rId11" imgW="253800" imgH="39348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432443" y="3415089"/>
                        <a:ext cx="525462" cy="811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4570396" y="4437514"/>
          <a:ext cx="233362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Equation" r:id="rId13" imgW="1130040" imgH="419040" progId="Equation.DSMT4">
                  <p:embed/>
                </p:oleObj>
              </mc:Choice>
              <mc:Fallback>
                <p:oleObj name="Equation" r:id="rId13" imgW="1130040" imgH="4190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570396" y="4437514"/>
                        <a:ext cx="2333625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4314825" y="5334000"/>
          <a:ext cx="15478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Equation" r:id="rId15" imgW="749160" imgH="419040" progId="Equation.DSMT4">
                  <p:embed/>
                </p:oleObj>
              </mc:Choice>
              <mc:Fallback>
                <p:oleObj name="Equation" r:id="rId15" imgW="749160" imgH="41904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314825" y="5334000"/>
                        <a:ext cx="1547813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5880100" y="5334000"/>
          <a:ext cx="11795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Equation" r:id="rId17" imgW="571320" imgH="419040" progId="Equation.DSMT4">
                  <p:embed/>
                </p:oleObj>
              </mc:Choice>
              <mc:Fallback>
                <p:oleObj name="Equation" r:id="rId17" imgW="571320" imgH="41904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880100" y="5334000"/>
                        <a:ext cx="1179513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7146925" y="5360988"/>
          <a:ext cx="550863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Equation" r:id="rId19" imgW="266400" imgH="393480" progId="Equation.DSMT4">
                  <p:embed/>
                </p:oleObj>
              </mc:Choice>
              <mc:Fallback>
                <p:oleObj name="Equation" r:id="rId19" imgW="266400" imgH="39348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146925" y="5360988"/>
                        <a:ext cx="550863" cy="809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5739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Find limits by simplifying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09600" y="1295400"/>
          <a:ext cx="3697478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Equation" r:id="rId3" imgW="1015920" imgH="419040" progId="Equation.DSMT4">
                  <p:embed/>
                </p:oleObj>
              </mc:Choice>
              <mc:Fallback>
                <p:oleObj name="Equation" r:id="rId3" imgW="1015920" imgH="41904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295400"/>
                        <a:ext cx="3697478" cy="15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655638" y="2797175"/>
          <a:ext cx="259556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Equation" r:id="rId5" imgW="1257120" imgH="419040" progId="Equation.DSMT4">
                  <p:embed/>
                </p:oleObj>
              </mc:Choice>
              <mc:Fallback>
                <p:oleObj name="Equation" r:id="rId5" imgW="1257120" imgH="4190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5638" y="2797175"/>
                        <a:ext cx="2595562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793750" y="3660775"/>
          <a:ext cx="149542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Equation" r:id="rId7" imgW="723600" imgH="419040" progId="Equation.DSMT4">
                  <p:embed/>
                </p:oleObj>
              </mc:Choice>
              <mc:Fallback>
                <p:oleObj name="Equation" r:id="rId7" imgW="723600" imgH="419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93750" y="3660775"/>
                        <a:ext cx="1495425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863600" y="4702175"/>
          <a:ext cx="136525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Equation" r:id="rId9" imgW="660240" imgH="291960" progId="Equation.DSMT4">
                  <p:embed/>
                </p:oleObj>
              </mc:Choice>
              <mc:Fallback>
                <p:oleObj name="Equation" r:id="rId9" imgW="660240" imgH="29196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63600" y="4702175"/>
                        <a:ext cx="1365250" cy="603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2289175" y="4800600"/>
          <a:ext cx="473075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Equation" r:id="rId11" imgW="228600" imgH="177480" progId="Equation.DSMT4">
                  <p:embed/>
                </p:oleObj>
              </mc:Choice>
              <mc:Fallback>
                <p:oleObj name="Equation" r:id="rId11" imgW="228600" imgH="17748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289175" y="4800600"/>
                        <a:ext cx="473075" cy="366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1555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Find limits by rationalizing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33400" y="1295400"/>
          <a:ext cx="1871842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Equation" r:id="rId3" imgW="685800" imgH="1562040" progId="Equation.DSMT4">
                  <p:embed/>
                </p:oleObj>
              </mc:Choice>
              <mc:Fallback>
                <p:oleObj name="Equation" r:id="rId3" imgW="685800" imgH="156204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95400"/>
                        <a:ext cx="1871842" cy="426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2368345" y="1447800"/>
          <a:ext cx="1022350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Equation" r:id="rId5" imgW="495000" imgH="457200" progId="Equation.DSMT4">
                  <p:embed/>
                </p:oleObj>
              </mc:Choice>
              <mc:Fallback>
                <p:oleObj name="Equation" r:id="rId5" imgW="495000" imgH="4572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68345" y="1447800"/>
                        <a:ext cx="1022350" cy="941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550863" y="2433638"/>
          <a:ext cx="243840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Equation" r:id="rId7" imgW="1180800" imgH="507960" progId="Equation.DSMT4">
                  <p:embed/>
                </p:oleObj>
              </mc:Choice>
              <mc:Fallback>
                <p:oleObj name="Equation" r:id="rId7" imgW="1180800" imgH="50796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50863" y="2433638"/>
                        <a:ext cx="2438400" cy="1047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550863" y="3429000"/>
          <a:ext cx="162560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Equation" r:id="rId9" imgW="787320" imgH="507960" progId="Equation.DSMT4">
                  <p:embed/>
                </p:oleObj>
              </mc:Choice>
              <mc:Fallback>
                <p:oleObj name="Equation" r:id="rId9" imgW="787320" imgH="5079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50863" y="3429000"/>
                        <a:ext cx="1625600" cy="1047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2290558" y="3481388"/>
          <a:ext cx="1100137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Equation" r:id="rId11" imgW="533160" imgH="444240" progId="Equation.DSMT4">
                  <p:embed/>
                </p:oleObj>
              </mc:Choice>
              <mc:Fallback>
                <p:oleObj name="Equation" r:id="rId11" imgW="533160" imgH="4442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290558" y="3481388"/>
                        <a:ext cx="1100137" cy="917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3504790" y="3484830"/>
          <a:ext cx="550862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Equation" r:id="rId13" imgW="266400" imgH="393480" progId="Equation.DSMT4">
                  <p:embed/>
                </p:oleObj>
              </mc:Choice>
              <mc:Fallback>
                <p:oleObj name="Equation" r:id="rId13" imgW="266400" imgH="3934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504790" y="3484830"/>
                        <a:ext cx="550862" cy="81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2354263" y="4576763"/>
          <a:ext cx="1074737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Equation" r:id="rId15" imgW="520560" imgH="457200" progId="Equation.DSMT4">
                  <p:embed/>
                </p:oleObj>
              </mc:Choice>
              <mc:Fallback>
                <p:oleObj name="Equation" r:id="rId15" imgW="520560" imgH="45720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354263" y="4576763"/>
                        <a:ext cx="1074737" cy="941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3846513" y="4451350"/>
          <a:ext cx="2517775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Equation" r:id="rId17" imgW="1218960" imgH="507960" progId="Equation.DSMT4">
                  <p:embed/>
                </p:oleObj>
              </mc:Choice>
              <mc:Fallback>
                <p:oleObj name="Equation" r:id="rId17" imgW="1218960" imgH="50796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846513" y="4451350"/>
                        <a:ext cx="2517775" cy="1047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3873500" y="5446713"/>
          <a:ext cx="1652588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Equation" r:id="rId19" imgW="799920" imgH="507960" progId="Equation.DSMT4">
                  <p:embed/>
                </p:oleObj>
              </mc:Choice>
              <mc:Fallback>
                <p:oleObj name="Equation" r:id="rId19" imgW="799920" imgH="50796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873500" y="5446713"/>
                        <a:ext cx="1652588" cy="1047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5586413" y="5499100"/>
          <a:ext cx="1179512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" name="Equation" r:id="rId21" imgW="571320" imgH="444240" progId="Equation.DSMT4">
                  <p:embed/>
                </p:oleObj>
              </mc:Choice>
              <mc:Fallback>
                <p:oleObj name="Equation" r:id="rId21" imgW="571320" imgH="44424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586413" y="5499100"/>
                        <a:ext cx="1179512" cy="917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/>
          </p:nvPr>
        </p:nvGraphicFramePr>
        <p:xfrm>
          <a:off x="6840127" y="5502760"/>
          <a:ext cx="550862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Equation" r:id="rId23" imgW="266400" imgH="393480" progId="Equation.DSMT4">
                  <p:embed/>
                </p:oleObj>
              </mc:Choice>
              <mc:Fallback>
                <p:oleObj name="Equation" r:id="rId23" imgW="266400" imgH="39348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6840127" y="5502760"/>
                        <a:ext cx="550862" cy="81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467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WS 12.1-12.2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03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Definition of the Limit of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values of f(x) get closer and closer to the number L as x gets closer and closer to the number a (from either side) but x doesn’t = a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85799" y="1219200"/>
          <a:ext cx="8206659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" imgW="3974760" imgH="1180800" progId="Equation.DSMT4">
                  <p:embed/>
                </p:oleObj>
              </mc:Choice>
              <mc:Fallback>
                <p:oleObj name="Equation" r:id="rId3" imgW="3974760" imgH="1180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799" y="1219200"/>
                        <a:ext cx="8206659" cy="274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Estimate the Limit: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410200" y="381000"/>
          <a:ext cx="1682750" cy="10645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" name="Equation" r:id="rId3" imgW="622080" imgH="393480" progId="Equation.DSMT4">
                  <p:embed/>
                </p:oleObj>
              </mc:Choice>
              <mc:Fallback>
                <p:oleObj name="Equation" r:id="rId3" imgW="62208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81000"/>
                        <a:ext cx="1682750" cy="10645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970640"/>
              </p:ext>
            </p:extLst>
          </p:nvPr>
        </p:nvGraphicFramePr>
        <p:xfrm>
          <a:off x="1143000" y="2209800"/>
          <a:ext cx="2895600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05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X &lt; 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F(x)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.9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.999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775334"/>
              </p:ext>
            </p:extLst>
          </p:nvPr>
        </p:nvGraphicFramePr>
        <p:xfrm>
          <a:off x="4803775" y="2209800"/>
          <a:ext cx="2895600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05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X &gt; 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F(x)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1.001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8329643"/>
              </p:ext>
            </p:extLst>
          </p:nvPr>
        </p:nvGraphicFramePr>
        <p:xfrm>
          <a:off x="2801938" y="2895600"/>
          <a:ext cx="998537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3" name="Equation" r:id="rId5" imgW="469800" imgH="177480" progId="Equation.DSMT4">
                  <p:embed/>
                </p:oleObj>
              </mc:Choice>
              <mc:Fallback>
                <p:oleObj name="Equation" r:id="rId5" imgW="4698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01938" y="2895600"/>
                        <a:ext cx="998537" cy="37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4389751"/>
              </p:ext>
            </p:extLst>
          </p:nvPr>
        </p:nvGraphicFramePr>
        <p:xfrm>
          <a:off x="2814638" y="3440113"/>
          <a:ext cx="97155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4" name="Equation" r:id="rId7" imgW="457200" imgH="177480" progId="Equation.DSMT4">
                  <p:embed/>
                </p:oleObj>
              </mc:Choice>
              <mc:Fallback>
                <p:oleObj name="Equation" r:id="rId7" imgW="4572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14638" y="3440113"/>
                        <a:ext cx="971550" cy="37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8599307"/>
              </p:ext>
            </p:extLst>
          </p:nvPr>
        </p:nvGraphicFramePr>
        <p:xfrm>
          <a:off x="2814638" y="4065588"/>
          <a:ext cx="97155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" name="Equation" r:id="rId9" imgW="457200" imgH="177480" progId="Equation.DSMT4">
                  <p:embed/>
                </p:oleObj>
              </mc:Choice>
              <mc:Fallback>
                <p:oleObj name="Equation" r:id="rId9" imgW="4572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814638" y="4065588"/>
                        <a:ext cx="971550" cy="37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126457"/>
              </p:ext>
            </p:extLst>
          </p:nvPr>
        </p:nvGraphicFramePr>
        <p:xfrm>
          <a:off x="6388100" y="2895600"/>
          <a:ext cx="998537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" name="Equation" r:id="rId11" imgW="469800" imgH="177480" progId="Equation.DSMT4">
                  <p:embed/>
                </p:oleObj>
              </mc:Choice>
              <mc:Fallback>
                <p:oleObj name="Equation" r:id="rId11" imgW="4698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388100" y="2895600"/>
                        <a:ext cx="998537" cy="37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712649"/>
              </p:ext>
            </p:extLst>
          </p:nvPr>
        </p:nvGraphicFramePr>
        <p:xfrm>
          <a:off x="6388100" y="3440113"/>
          <a:ext cx="99853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7" name="Equation" r:id="rId13" imgW="469800" imgH="177480" progId="Equation.DSMT4">
                  <p:embed/>
                </p:oleObj>
              </mc:Choice>
              <mc:Fallback>
                <p:oleObj name="Equation" r:id="rId13" imgW="4698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388100" y="3440113"/>
                        <a:ext cx="998538" cy="37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4742953"/>
              </p:ext>
            </p:extLst>
          </p:nvPr>
        </p:nvGraphicFramePr>
        <p:xfrm>
          <a:off x="6400800" y="4065588"/>
          <a:ext cx="97155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8" name="Equation" r:id="rId15" imgW="457200" imgH="177480" progId="Equation.DSMT4">
                  <p:embed/>
                </p:oleObj>
              </mc:Choice>
              <mc:Fallback>
                <p:oleObj name="Equation" r:id="rId15" imgW="4572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400800" y="4065588"/>
                        <a:ext cx="971550" cy="37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6749005"/>
              </p:ext>
            </p:extLst>
          </p:nvPr>
        </p:nvGraphicFramePr>
        <p:xfrm>
          <a:off x="3124200" y="5324914"/>
          <a:ext cx="2702041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9" name="Equation" r:id="rId17" imgW="596880" imgH="177480" progId="Equation.DSMT4">
                  <p:embed/>
                </p:oleObj>
              </mc:Choice>
              <mc:Fallback>
                <p:oleObj name="Equation" r:id="rId17" imgW="5968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124200" y="5324914"/>
                        <a:ext cx="2702041" cy="804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Limits that Fail to Exist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function with a jump: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A function with a vertical asymptote: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09600" y="2438400"/>
          <a:ext cx="3055275" cy="118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Equation" r:id="rId3" imgW="1180800" imgH="457200" progId="Equation.DSMT4">
                  <p:embed/>
                </p:oleObj>
              </mc:Choice>
              <mc:Fallback>
                <p:oleObj name="Equation" r:id="rId3" imgW="1180800" imgH="457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438400"/>
                        <a:ext cx="3055275" cy="1182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356459"/>
              </p:ext>
            </p:extLst>
          </p:nvPr>
        </p:nvGraphicFramePr>
        <p:xfrm>
          <a:off x="1300163" y="5280025"/>
          <a:ext cx="954087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Equation" r:id="rId5" imgW="368280" imgH="393480" progId="Equation.DSMT4">
                  <p:embed/>
                </p:oleObj>
              </mc:Choice>
              <mc:Fallback>
                <p:oleObj name="Equation" r:id="rId5" imgW="368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0163" y="5280025"/>
                        <a:ext cx="954087" cy="1017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3090286" y="5097284"/>
            <a:ext cx="57758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These limits fail to exist because the function does not approach the same value for f(x) on both sides of x. (continue for more detail)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One Sided Limits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59308" y="4876800"/>
            <a:ext cx="8229600" cy="16303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is the limit when you approach x from the left?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What is the limit when you approach x from the right?</a:t>
            </a:r>
            <a:endParaRPr lang="en-US" dirty="0">
              <a:solidFill>
                <a:srgbClr val="0000FF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62000" y="1371600"/>
          <a:ext cx="7826908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Equation" r:id="rId3" imgW="3848040" imgH="1168200" progId="Equation.DSMT4">
                  <p:embed/>
                </p:oleObj>
              </mc:Choice>
              <mc:Fallback>
                <p:oleObj name="Equation" r:id="rId3" imgW="3848040" imgH="1168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371600"/>
                        <a:ext cx="7826908" cy="274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4420098"/>
              </p:ext>
            </p:extLst>
          </p:nvPr>
        </p:nvGraphicFramePr>
        <p:xfrm>
          <a:off x="6584244" y="4304507"/>
          <a:ext cx="1704975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0" name="Equation" r:id="rId5" imgW="838080" imgH="279360" progId="Equation.DSMT4">
                  <p:embed/>
                </p:oleObj>
              </mc:Choice>
              <mc:Fallback>
                <p:oleObj name="Equation" r:id="rId5" imgW="8380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4244" y="4304507"/>
                        <a:ext cx="1704975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2612078"/>
              </p:ext>
            </p:extLst>
          </p:nvPr>
        </p:nvGraphicFramePr>
        <p:xfrm>
          <a:off x="6553200" y="6096000"/>
          <a:ext cx="1704975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name="Equation" r:id="rId7" imgW="838080" imgH="279360" progId="Equation.DSMT4">
                  <p:embed/>
                </p:oleObj>
              </mc:Choice>
              <mc:Fallback>
                <p:oleObj name="Equation" r:id="rId7" imgW="8380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6096000"/>
                        <a:ext cx="1704975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1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9600" y="1752600"/>
            <a:ext cx="7222463" cy="3144044"/>
          </a:xfrm>
        </p:spPr>
      </p:pic>
      <p:sp>
        <p:nvSpPr>
          <p:cNvPr id="5" name="Content Placeholder 5"/>
          <p:cNvSpPr txBox="1">
            <a:spLocks/>
          </p:cNvSpPr>
          <p:nvPr/>
        </p:nvSpPr>
        <p:spPr>
          <a:xfrm>
            <a:off x="428978" y="4724400"/>
            <a:ext cx="3374492" cy="16303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What is the limit when you approach x from the left?</a:t>
            </a:r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4621260" y="4724399"/>
            <a:ext cx="3374492" cy="16303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00FF"/>
                </a:solidFill>
              </a:rPr>
              <a:t>What is the limit when you approach x from the right?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1981200"/>
            <a:ext cx="8653452" cy="2020094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1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1044" y="3276600"/>
            <a:ext cx="4481513" cy="3098741"/>
          </a:xfrm>
        </p:spPr>
      </p:pic>
      <p:pic>
        <p:nvPicPr>
          <p:cNvPr id="5" name="Picture 4" descr="1.bmp"/>
          <p:cNvPicPr>
            <a:picLocks noChangeAspect="1"/>
          </p:cNvPicPr>
          <p:nvPr/>
        </p:nvPicPr>
        <p:blipFill rotWithShape="1">
          <a:blip r:embed="rId4" cstate="print"/>
          <a:srcRect l="8776"/>
          <a:stretch/>
        </p:blipFill>
        <p:spPr>
          <a:xfrm>
            <a:off x="1066800" y="381000"/>
            <a:ext cx="5544639" cy="2224087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8828079"/>
              </p:ext>
            </p:extLst>
          </p:nvPr>
        </p:nvGraphicFramePr>
        <p:xfrm>
          <a:off x="4298950" y="2697163"/>
          <a:ext cx="1654175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0" name="Equation" r:id="rId5" imgW="812520" imgH="291960" progId="Equation.DSMT4">
                  <p:embed/>
                </p:oleObj>
              </mc:Choice>
              <mc:Fallback>
                <p:oleObj name="Equation" r:id="rId5" imgW="81252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8950" y="2697163"/>
                        <a:ext cx="1654175" cy="684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2537216"/>
              </p:ext>
            </p:extLst>
          </p:nvPr>
        </p:nvGraphicFramePr>
        <p:xfrm>
          <a:off x="4324350" y="3479800"/>
          <a:ext cx="16017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1" name="Equation" r:id="rId7" imgW="787320" imgH="291960" progId="Equation.DSMT4">
                  <p:embed/>
                </p:oleObj>
              </mc:Choice>
              <mc:Fallback>
                <p:oleObj name="Equation" r:id="rId7" imgW="78732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4350" y="3479800"/>
                        <a:ext cx="1601788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0251749"/>
              </p:ext>
            </p:extLst>
          </p:nvPr>
        </p:nvGraphicFramePr>
        <p:xfrm>
          <a:off x="4324350" y="4340225"/>
          <a:ext cx="2066925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2" name="Equation" r:id="rId9" imgW="1015920" imgH="279360" progId="Equation.DSMT4">
                  <p:embed/>
                </p:oleObj>
              </mc:Choice>
              <mc:Fallback>
                <p:oleObj name="Equation" r:id="rId9" imgW="101592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4350" y="4340225"/>
                        <a:ext cx="2066925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715172"/>
              </p:ext>
            </p:extLst>
          </p:nvPr>
        </p:nvGraphicFramePr>
        <p:xfrm>
          <a:off x="7032625" y="2697163"/>
          <a:ext cx="1654175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3" name="Equation" r:id="rId11" imgW="812520" imgH="291960" progId="Equation.DSMT4">
                  <p:embed/>
                </p:oleObj>
              </mc:Choice>
              <mc:Fallback>
                <p:oleObj name="Equation" r:id="rId11" imgW="81252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25" y="2697163"/>
                        <a:ext cx="1654175" cy="684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438819"/>
              </p:ext>
            </p:extLst>
          </p:nvPr>
        </p:nvGraphicFramePr>
        <p:xfrm>
          <a:off x="7032625" y="3479800"/>
          <a:ext cx="16525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4" name="Equation" r:id="rId13" imgW="812520" imgH="291960" progId="Equation.DSMT4">
                  <p:embed/>
                </p:oleObj>
              </mc:Choice>
              <mc:Fallback>
                <p:oleObj name="Equation" r:id="rId13" imgW="81252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25" y="3479800"/>
                        <a:ext cx="1652588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5930957"/>
              </p:ext>
            </p:extLst>
          </p:nvPr>
        </p:nvGraphicFramePr>
        <p:xfrm>
          <a:off x="7032625" y="4349750"/>
          <a:ext cx="157480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5" name="Equation" r:id="rId15" imgW="774360" imgH="279360" progId="Equation.DSMT4">
                  <p:embed/>
                </p:oleObj>
              </mc:Choice>
              <mc:Fallback>
                <p:oleObj name="Equation" r:id="rId15" imgW="7743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25" y="4349750"/>
                        <a:ext cx="1574800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BFA15955A4A41B578FF65188B3E7A" ma:contentTypeVersion="16" ma:contentTypeDescription="Create a new document." ma:contentTypeScope="" ma:versionID="add02ed1c0ec0e4767cd7af9b7c031f0">
  <xsd:schema xmlns:xsd="http://www.w3.org/2001/XMLSchema" xmlns:xs="http://www.w3.org/2001/XMLSchema" xmlns:p="http://schemas.microsoft.com/office/2006/metadata/properties" xmlns:ns1="http://schemas.microsoft.com/sharepoint/v3" xmlns:ns3="c2d5b24f-4081-4d28-a220-dd6f6bbe9446" xmlns:ns4="16afbebc-ab32-44c2-80b1-4304b5458266" targetNamespace="http://schemas.microsoft.com/office/2006/metadata/properties" ma:root="true" ma:fieldsID="83937d604d59d6b20847e1b656a40358" ns1:_="" ns3:_="" ns4:_="">
    <xsd:import namespace="http://schemas.microsoft.com/sharepoint/v3"/>
    <xsd:import namespace="c2d5b24f-4081-4d28-a220-dd6f6bbe9446"/>
    <xsd:import namespace="16afbebc-ab32-44c2-80b1-4304b545826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Time" minOccurs="0"/>
                <xsd:element ref="ns3:LastSharedByUser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1:_ip_UnifiedCompliancePolicyProperties" minOccurs="0"/>
                <xsd:element ref="ns1:_ip_UnifiedCompliancePolicyUIAction" minOccurs="0"/>
                <xsd:element ref="ns4:MediaServiceOCR" minOccurs="0"/>
                <xsd:element ref="ns4:MediaServiceDateTake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d5b24f-4081-4d28-a220-dd6f6bbe944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Time" ma:index="11" nillable="true" ma:displayName="Last Shared By Time" ma:internalName="LastSharedByTime" ma:readOnly="true">
      <xsd:simpleType>
        <xsd:restriction base="dms:DateTime"/>
      </xsd:simpleType>
    </xsd:element>
    <xsd:element name="LastSharedByUser" ma:index="12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fbebc-ab32-44c2-80b1-4304b54582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B465A0E-E0B0-443D-A96A-FD84C5F091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2d5b24f-4081-4d28-a220-dd6f6bbe9446"/>
    <ds:schemaRef ds:uri="16afbebc-ab32-44c2-80b1-4304b54582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3190306-09E1-4E97-8DA3-E1D3023DB3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4523A2-DCBC-4DCB-A809-58BAF36945F7}">
  <ds:schemaRefs>
    <ds:schemaRef ds:uri="http://purl.org/dc/elements/1.1/"/>
    <ds:schemaRef ds:uri="http://schemas.microsoft.com/sharepoint/v3"/>
    <ds:schemaRef ds:uri="16afbebc-ab32-44c2-80b1-4304b5458266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c2d5b24f-4081-4d28-a220-dd6f6bbe9446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347</Words>
  <Application>Microsoft Office PowerPoint</Application>
  <PresentationFormat>On-screen Show (4:3)</PresentationFormat>
  <Paragraphs>65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Office Theme</vt:lpstr>
      <vt:lpstr>1_Office Theme</vt:lpstr>
      <vt:lpstr>Equation</vt:lpstr>
      <vt:lpstr>12.1 Finding Limits</vt:lpstr>
      <vt:lpstr>Evaluate the function f(x) = x2 – x + 2 for values of x near 2 but not = to 2.</vt:lpstr>
      <vt:lpstr>Definition of the Limit of a Function</vt:lpstr>
      <vt:lpstr>Estimate the Limit:</vt:lpstr>
      <vt:lpstr>Limits that Fail to Exist</vt:lpstr>
      <vt:lpstr>One Sided Limits</vt:lpstr>
      <vt:lpstr>PowerPoint Presentation</vt:lpstr>
      <vt:lpstr>PowerPoint Presentation</vt:lpstr>
      <vt:lpstr>PowerPoint Presentation</vt:lpstr>
      <vt:lpstr>PowerPoint Presentation</vt:lpstr>
      <vt:lpstr>12.2 Finding Limits Algebraically </vt:lpstr>
      <vt:lpstr>Limit of a Constant :  the limit of a constant function at any point c is the constant value</vt:lpstr>
      <vt:lpstr>Limits Laws</vt:lpstr>
      <vt:lpstr>Power and nth root property</vt:lpstr>
      <vt:lpstr>Use the limit laws and the graphs of f and g to evaluate the following:  </vt:lpstr>
      <vt:lpstr>Evaluate the following limits:</vt:lpstr>
      <vt:lpstr>Evaluate the following limits:</vt:lpstr>
      <vt:lpstr>Limits by Direct Substitution</vt:lpstr>
      <vt:lpstr>PowerPoint Presentation</vt:lpstr>
      <vt:lpstr>Find the limit:</vt:lpstr>
      <vt:lpstr>Find limits by factoring</vt:lpstr>
      <vt:lpstr>Find limits by simplifying</vt:lpstr>
      <vt:lpstr>Find limits by rationalizing</vt:lpstr>
      <vt:lpstr>WS 12.1-12.2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12.1 Finding Limits</dc:title>
  <dc:creator>garciak</dc:creator>
  <cp:lastModifiedBy>Reaves, Nathan</cp:lastModifiedBy>
  <cp:revision>24</cp:revision>
  <dcterms:created xsi:type="dcterms:W3CDTF">2012-04-30T13:35:42Z</dcterms:created>
  <dcterms:modified xsi:type="dcterms:W3CDTF">2020-04-21T18:27:18Z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0x0101009DABFA15955A4A41B578FF65188B3E7A</vt:lpwstr>
  </property>
</Properties>
</file>