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handoutMasterIdLst>
    <p:handoutMasterId r:id="rId30"/>
  </p:handoutMasterIdLst>
  <p:sldIdLst>
    <p:sldId id="256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67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0" Type="http://schemas.openxmlformats.org/officeDocument/2006/relationships/image" Target="../media/image10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E4F85-6013-4406-A68F-B61DF0339EF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98192-3CD0-4255-A62D-5DA79A670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5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CB1B-B947-448B-8FF0-8B34A5F5495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417-D8F3-4491-BA62-A15CA71C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CB1B-B947-448B-8FF0-8B34A5F5495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417-D8F3-4491-BA62-A15CA71C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CB1B-B947-448B-8FF0-8B34A5F5495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417-D8F3-4491-BA62-A15CA71C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5BF6-A1AA-40B0-B60C-F14668D91B2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447-BCE8-4706-97F8-F297DDEC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14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5BF6-A1AA-40B0-B60C-F14668D91B2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447-BCE8-4706-97F8-F297DDEC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90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5BF6-A1AA-40B0-B60C-F14668D91B2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447-BCE8-4706-97F8-F297DDEC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41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5BF6-A1AA-40B0-B60C-F14668D91B2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447-BCE8-4706-97F8-F297DDEC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94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5BF6-A1AA-40B0-B60C-F14668D91B2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447-BCE8-4706-97F8-F297DDEC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23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5BF6-A1AA-40B0-B60C-F14668D91B2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447-BCE8-4706-97F8-F297DDEC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7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5BF6-A1AA-40B0-B60C-F14668D91B2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447-BCE8-4706-97F8-F297DDEC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5BF6-A1AA-40B0-B60C-F14668D91B2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447-BCE8-4706-97F8-F297DDEC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6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CB1B-B947-448B-8FF0-8B34A5F5495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417-D8F3-4491-BA62-A15CA71C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5BF6-A1AA-40B0-B60C-F14668D91B2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447-BCE8-4706-97F8-F297DDEC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695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5BF6-A1AA-40B0-B60C-F14668D91B2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447-BCE8-4706-97F8-F297DDEC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83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5BF6-A1AA-40B0-B60C-F14668D91B2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447-BCE8-4706-97F8-F297DDEC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CB1B-B947-448B-8FF0-8B34A5F5495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417-D8F3-4491-BA62-A15CA71C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CB1B-B947-448B-8FF0-8B34A5F5495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417-D8F3-4491-BA62-A15CA71C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CB1B-B947-448B-8FF0-8B34A5F5495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417-D8F3-4491-BA62-A15CA71C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CB1B-B947-448B-8FF0-8B34A5F5495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417-D8F3-4491-BA62-A15CA71C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CB1B-B947-448B-8FF0-8B34A5F5495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417-D8F3-4491-BA62-A15CA71C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CB1B-B947-448B-8FF0-8B34A5F5495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417-D8F3-4491-BA62-A15CA71C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CB1B-B947-448B-8FF0-8B34A5F5495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417-D8F3-4491-BA62-A15CA71C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CB1B-B947-448B-8FF0-8B34A5F5495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5417-D8F3-4491-BA62-A15CA71CD2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E5BF6-A1AA-40B0-B60C-F14668D91B2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C447-BCE8-4706-97F8-F297DDEC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1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37.png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43.bin"/><Relationship Id="rId3" Type="http://schemas.openxmlformats.org/officeDocument/2006/relationships/image" Target="../media/image51.png"/><Relationship Id="rId21" Type="http://schemas.openxmlformats.org/officeDocument/2006/relationships/image" Target="../media/image50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45.bin"/><Relationship Id="rId21" Type="http://schemas.openxmlformats.org/officeDocument/2006/relationships/oleObject" Target="../embeddings/oleObject54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49.bin"/><Relationship Id="rId24" Type="http://schemas.openxmlformats.org/officeDocument/2006/relationships/image" Target="../media/image62.wmf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23" Type="http://schemas.openxmlformats.org/officeDocument/2006/relationships/oleObject" Target="../embeddings/oleObject55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7.wmf"/><Relationship Id="rId22" Type="http://schemas.openxmlformats.org/officeDocument/2006/relationships/image" Target="../media/image6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5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6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72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7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87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84.wmf"/><Relationship Id="rId17" Type="http://schemas.openxmlformats.org/officeDocument/2006/relationships/oleObject" Target="../embeddings/oleObject80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86.wmf"/><Relationship Id="rId20" Type="http://schemas.openxmlformats.org/officeDocument/2006/relationships/image" Target="../media/image88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10" Type="http://schemas.openxmlformats.org/officeDocument/2006/relationships/image" Target="../media/image83.wmf"/><Relationship Id="rId19" Type="http://schemas.openxmlformats.org/officeDocument/2006/relationships/oleObject" Target="../embeddings/oleObject81.bin"/><Relationship Id="rId4" Type="http://schemas.openxmlformats.org/officeDocument/2006/relationships/image" Target="../media/image80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8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8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92.bin"/><Relationship Id="rId18" Type="http://schemas.openxmlformats.org/officeDocument/2006/relationships/image" Target="../media/image101.wmf"/><Relationship Id="rId3" Type="http://schemas.openxmlformats.org/officeDocument/2006/relationships/oleObject" Target="../embeddings/oleObject87.bin"/><Relationship Id="rId21" Type="http://schemas.openxmlformats.org/officeDocument/2006/relationships/oleObject" Target="../embeddings/oleObject96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98.wmf"/><Relationship Id="rId17" Type="http://schemas.openxmlformats.org/officeDocument/2006/relationships/oleObject" Target="../embeddings/oleObject94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00.wmf"/><Relationship Id="rId20" Type="http://schemas.openxmlformats.org/officeDocument/2006/relationships/image" Target="../media/image102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91.bin"/><Relationship Id="rId24" Type="http://schemas.openxmlformats.org/officeDocument/2006/relationships/image" Target="../media/image104.wmf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23" Type="http://schemas.openxmlformats.org/officeDocument/2006/relationships/oleObject" Target="../embeddings/oleObject97.bin"/><Relationship Id="rId10" Type="http://schemas.openxmlformats.org/officeDocument/2006/relationships/image" Target="../media/image97.wmf"/><Relationship Id="rId19" Type="http://schemas.openxmlformats.org/officeDocument/2006/relationships/oleObject" Target="../embeddings/oleObject95.bin"/><Relationship Id="rId4" Type="http://schemas.openxmlformats.org/officeDocument/2006/relationships/image" Target="../media/image94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99.wmf"/><Relationship Id="rId22" Type="http://schemas.openxmlformats.org/officeDocument/2006/relationships/image" Target="../media/image10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8.bin"/><Relationship Id="rId3" Type="http://schemas.openxmlformats.org/officeDocument/2006/relationships/image" Target="../media/image32.pn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8.wmf"/><Relationship Id="rId4" Type="http://schemas.openxmlformats.org/officeDocument/2006/relationships/image" Target="../media/image33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12.1 Finding Limits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7315200" cy="2743200"/>
          </a:xfrm>
        </p:spPr>
        <p:txBody>
          <a:bodyPr>
            <a:normAutofit fontScale="47500" lnSpcReduction="20000"/>
          </a:bodyPr>
          <a:lstStyle/>
          <a:p>
            <a:r>
              <a:rPr lang="en-US" sz="4900" u="sng" dirty="0" smtClean="0">
                <a:solidFill>
                  <a:schemeClr val="tx1"/>
                </a:solidFill>
              </a:rPr>
              <a:t>Who uses this?</a:t>
            </a:r>
            <a:endParaRPr lang="en-US" sz="4900" dirty="0" smtClean="0">
              <a:solidFill>
                <a:schemeClr val="tx1"/>
              </a:solidFill>
            </a:endParaRPr>
          </a:p>
          <a:p>
            <a:r>
              <a:rPr lang="en-US" sz="4900" dirty="0">
                <a:solidFill>
                  <a:schemeClr val="tx1"/>
                </a:solidFill>
              </a:rPr>
              <a:t>Economics, Business and </a:t>
            </a:r>
            <a:r>
              <a:rPr lang="en-US" sz="4900" dirty="0" smtClean="0">
                <a:solidFill>
                  <a:schemeClr val="tx1"/>
                </a:solidFill>
              </a:rPr>
              <a:t>Accounting</a:t>
            </a:r>
            <a:endParaRPr lang="en-US" sz="4900" dirty="0">
              <a:solidFill>
                <a:schemeClr val="tx1"/>
              </a:solidFill>
            </a:endParaRPr>
          </a:p>
          <a:p>
            <a:r>
              <a:rPr lang="en-US" sz="4900" dirty="0" smtClean="0">
                <a:solidFill>
                  <a:schemeClr val="tx1"/>
                </a:solidFill>
              </a:rPr>
              <a:t>Engineering</a:t>
            </a:r>
            <a:endParaRPr lang="en-US" sz="4900" dirty="0">
              <a:solidFill>
                <a:schemeClr val="tx1"/>
              </a:solidFill>
            </a:endParaRPr>
          </a:p>
          <a:p>
            <a:r>
              <a:rPr lang="en-US" sz="4900" dirty="0">
                <a:solidFill>
                  <a:schemeClr val="tx1"/>
                </a:solidFill>
              </a:rPr>
              <a:t>Natural </a:t>
            </a:r>
            <a:r>
              <a:rPr lang="en-US" sz="4900" dirty="0" smtClean="0">
                <a:solidFill>
                  <a:schemeClr val="tx1"/>
                </a:solidFill>
              </a:rPr>
              <a:t>Sciences</a:t>
            </a:r>
            <a:endParaRPr lang="en-US" sz="4900" dirty="0">
              <a:solidFill>
                <a:schemeClr val="tx1"/>
              </a:solidFill>
            </a:endParaRPr>
          </a:p>
          <a:p>
            <a:r>
              <a:rPr lang="en-US" sz="4900" dirty="0" smtClean="0">
                <a:solidFill>
                  <a:schemeClr val="tx1"/>
                </a:solidFill>
              </a:rPr>
              <a:t>Mathematics</a:t>
            </a:r>
            <a:endParaRPr lang="en-US" sz="4900" dirty="0">
              <a:solidFill>
                <a:schemeClr val="tx1"/>
              </a:solidFill>
            </a:endParaRPr>
          </a:p>
          <a:p>
            <a:r>
              <a:rPr lang="en-US" sz="4900" dirty="0">
                <a:solidFill>
                  <a:schemeClr val="tx1"/>
                </a:solidFill>
              </a:rPr>
              <a:t>Computer and Information </a:t>
            </a:r>
            <a:r>
              <a:rPr lang="en-US" sz="4900" dirty="0" smtClean="0">
                <a:solidFill>
                  <a:schemeClr val="tx1"/>
                </a:solidFill>
              </a:rPr>
              <a:t>Science</a:t>
            </a:r>
            <a:endParaRPr lang="en-US" sz="4900" dirty="0">
              <a:solidFill>
                <a:schemeClr val="tx1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u="sn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685800"/>
            <a:ext cx="8249621" cy="3228112"/>
          </a:xfr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622956"/>
              </p:ext>
            </p:extLst>
          </p:nvPr>
        </p:nvGraphicFramePr>
        <p:xfrm>
          <a:off x="3962400" y="3123327"/>
          <a:ext cx="165417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4" imgW="812520" imgH="279360" progId="Equation.DSMT4">
                  <p:embed/>
                </p:oleObj>
              </mc:Choice>
              <mc:Fallback>
                <p:oleObj name="Equation" r:id="rId4" imgW="8125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123327"/>
                        <a:ext cx="1654175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886243"/>
              </p:ext>
            </p:extLst>
          </p:nvPr>
        </p:nvGraphicFramePr>
        <p:xfrm>
          <a:off x="6391275" y="3121025"/>
          <a:ext cx="16256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6" imgW="799920" imgH="279360" progId="Equation.DSMT4">
                  <p:embed/>
                </p:oleObj>
              </mc:Choice>
              <mc:Fallback>
                <p:oleObj name="Equation" r:id="rId6" imgW="7999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1275" y="3121025"/>
                        <a:ext cx="16256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062382"/>
              </p:ext>
            </p:extLst>
          </p:nvPr>
        </p:nvGraphicFramePr>
        <p:xfrm>
          <a:off x="4708525" y="4324350"/>
          <a:ext cx="20923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8" imgW="1028520" imgH="279360" progId="Equation.DSMT4">
                  <p:embed/>
                </p:oleObj>
              </mc:Choice>
              <mc:Fallback>
                <p:oleObj name="Equation" r:id="rId8" imgW="10285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525" y="4324350"/>
                        <a:ext cx="2092325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12.2 Finding Limits Algebraically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2">
                    <a:lumMod val="10000"/>
                  </a:schemeClr>
                </a:solidFill>
              </a:rPr>
              <a:t>Who uses this?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Actuary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Aerospace Engineer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Earthquake safety Engineer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28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u="sng" dirty="0" smtClean="0">
                <a:solidFill>
                  <a:schemeClr val="bg2">
                    <a:lumMod val="10000"/>
                  </a:schemeClr>
                </a:solidFill>
              </a:rPr>
              <a:t>Limit of a Constant : 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the limit of a constant function at any point c is the constant value</a:t>
            </a:r>
            <a:endParaRPr lang="en-US" sz="3600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600" u="sng" dirty="0" smtClean="0">
                <a:solidFill>
                  <a:schemeClr val="bg2">
                    <a:lumMod val="10000"/>
                  </a:schemeClr>
                </a:solidFill>
              </a:rPr>
              <a:t>Limit of the Identity Function: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  the limit of the identity function at any point a is a</a:t>
            </a:r>
            <a:endParaRPr lang="en-US" sz="3600" u="sng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2800" y="1447800"/>
          <a:ext cx="2032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558720" imgH="279360" progId="Equation.DSMT4">
                  <p:embed/>
                </p:oleObj>
              </mc:Choice>
              <mc:Fallback>
                <p:oleObj name="Equation" r:id="rId3" imgW="558720" imgH="27936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447800"/>
                        <a:ext cx="20320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306763" y="4800600"/>
          <a:ext cx="212407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583920" imgH="279360" progId="Equation.DSMT4">
                  <p:embed/>
                </p:oleObj>
              </mc:Choice>
              <mc:Fallback>
                <p:oleObj name="Equation" r:id="rId5" imgW="583920" imgH="27936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4800600"/>
                        <a:ext cx="2124075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638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Laws</a:t>
            </a:r>
            <a:endParaRPr lang="en-US" dirty="0"/>
          </a:p>
        </p:txBody>
      </p:sp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043" y="1447800"/>
            <a:ext cx="8975914" cy="5106988"/>
          </a:xfrm>
        </p:spPr>
      </p:pic>
    </p:spTree>
    <p:extLst>
      <p:ext uri="{BB962C8B-B14F-4D97-AF65-F5344CB8AC3E}">
        <p14:creationId xmlns:p14="http://schemas.microsoft.com/office/powerpoint/2010/main" val="111615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42" y="34636"/>
            <a:ext cx="7886700" cy="13255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Power and nth root property</a:t>
            </a:r>
            <a:endParaRPr lang="en-US" sz="4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28600" y="1295400"/>
          <a:ext cx="8521384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2641320" imgH="1015920" progId="Equation.DSMT4">
                  <p:embed/>
                </p:oleObj>
              </mc:Choice>
              <mc:Fallback>
                <p:oleObj name="Equation" r:id="rId3" imgW="2641320" imgH="101592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8521384" cy="327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723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Use the limit laws and the graphs of f and g to evaluate the following:  </a:t>
            </a:r>
            <a:endParaRPr lang="en-US" sz="3200" dirty="0"/>
          </a:p>
        </p:txBody>
      </p:sp>
      <p:pic>
        <p:nvPicPr>
          <p:cNvPr id="6" name="Content Placeholder 5" descr="1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828800"/>
            <a:ext cx="9164320" cy="2362200"/>
          </a:xfr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209800" y="2057400"/>
          <a:ext cx="228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152280" imgH="203040" progId="Equation.DSMT4">
                  <p:embed/>
                </p:oleObj>
              </mc:Choice>
              <mc:Fallback>
                <p:oleObj name="Equation" r:id="rId4" imgW="152280" imgH="2030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9800" y="2057400"/>
                        <a:ext cx="228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835025" y="4349750"/>
          <a:ext cx="154463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749160" imgH="253800" progId="Equation.DSMT4">
                  <p:embed/>
                </p:oleObj>
              </mc:Choice>
              <mc:Fallback>
                <p:oleObj name="Equation" r:id="rId6" imgW="749160" imgH="253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5025" y="4349750"/>
                        <a:ext cx="1544638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188244" y="4800600"/>
          <a:ext cx="4191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88244" y="4800600"/>
                        <a:ext cx="419100" cy="34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994025" y="4349750"/>
          <a:ext cx="18049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876240" imgH="253800" progId="Equation.DSMT4">
                  <p:embed/>
                </p:oleObj>
              </mc:Choice>
              <mc:Fallback>
                <p:oleObj name="Equation" r:id="rId10" imgW="87624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94025" y="4349750"/>
                        <a:ext cx="1804988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3308350" y="4787900"/>
          <a:ext cx="7604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368280" imgH="177480" progId="Equation.DSMT4">
                  <p:embed/>
                </p:oleObj>
              </mc:Choice>
              <mc:Fallback>
                <p:oleObj name="Equation" r:id="rId12" imgW="3682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08350" y="4787900"/>
                        <a:ext cx="760413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835025" y="5281981"/>
          <a:ext cx="863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4" imgW="419040" imgH="393480" progId="Equation.DSMT4">
                  <p:embed/>
                </p:oleObj>
              </mc:Choice>
              <mc:Fallback>
                <p:oleObj name="Equation" r:id="rId14" imgW="41904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35025" y="5281981"/>
                        <a:ext cx="8636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886619" y="6053958"/>
          <a:ext cx="7604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6" imgW="368280" imgH="177480" progId="Equation.DSMT4">
                  <p:embed/>
                </p:oleObj>
              </mc:Choice>
              <mc:Fallback>
                <p:oleObj name="Equation" r:id="rId16" imgW="3682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86619" y="6053958"/>
                        <a:ext cx="760412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3021013" y="5340350"/>
          <a:ext cx="99536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8" imgW="482400" imgH="279360" progId="Equation.DSMT4">
                  <p:embed/>
                </p:oleObj>
              </mc:Choice>
              <mc:Fallback>
                <p:oleObj name="Equation" r:id="rId18" imgW="482400" imgH="27936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021013" y="5340350"/>
                        <a:ext cx="995362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3520774" y="5918994"/>
          <a:ext cx="2349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20" imgW="114120" imgH="177480" progId="Equation.DSMT4">
                  <p:embed/>
                </p:oleObj>
              </mc:Choice>
              <mc:Fallback>
                <p:oleObj name="Equation" r:id="rId20" imgW="11412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520774" y="5918994"/>
                        <a:ext cx="234950" cy="366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173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Evaluate the following limits: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1295400"/>
          <a:ext cx="3225114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1104840" imgH="1409400" progId="Equation.DSMT4">
                  <p:embed/>
                </p:oleObj>
              </mc:Choice>
              <mc:Fallback>
                <p:oleObj name="Equation" r:id="rId3" imgW="1104840" imgH="1409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3225114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066800" y="2209800"/>
          <a:ext cx="37925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1841400" imgH="304560" progId="Equation.DSMT4">
                  <p:embed/>
                </p:oleObj>
              </mc:Choice>
              <mc:Fallback>
                <p:oleObj name="Equation" r:id="rId5" imgW="1841400" imgH="304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2209800"/>
                        <a:ext cx="3792538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081088" y="2852738"/>
          <a:ext cx="308451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1498320" imgH="304560" progId="Equation.DSMT4">
                  <p:embed/>
                </p:oleObj>
              </mc:Choice>
              <mc:Fallback>
                <p:oleObj name="Equation" r:id="rId7" imgW="1498320" imgH="304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81088" y="2852738"/>
                        <a:ext cx="3084512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109663" y="3514725"/>
          <a:ext cx="237966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9" imgW="1155600" imgH="279360" progId="Equation.DSMT4">
                  <p:embed/>
                </p:oleObj>
              </mc:Choice>
              <mc:Fallback>
                <p:oleObj name="Equation" r:id="rId9" imgW="1155600" imgH="2793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09663" y="3514725"/>
                        <a:ext cx="2379662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3641725" y="3619500"/>
          <a:ext cx="146526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1" imgW="711000" imgH="177480" progId="Equation.DSMT4">
                  <p:embed/>
                </p:oleObj>
              </mc:Choice>
              <mc:Fallback>
                <p:oleObj name="Equation" r:id="rId11" imgW="71100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41725" y="3619500"/>
                        <a:ext cx="1465263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5245100" y="3619500"/>
          <a:ext cx="62865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3" imgW="304560" imgH="177480" progId="Equation.DSMT4">
                  <p:embed/>
                </p:oleObj>
              </mc:Choice>
              <mc:Fallback>
                <p:oleObj name="Equation" r:id="rId13" imgW="30456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45100" y="3619500"/>
                        <a:ext cx="628650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3615657" y="4262110"/>
          <a:ext cx="2301875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15" imgW="1117440" imgH="571320" progId="Equation.DSMT4">
                  <p:embed/>
                </p:oleObj>
              </mc:Choice>
              <mc:Fallback>
                <p:oleObj name="Equation" r:id="rId15" imgW="1117440" imgH="5713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615657" y="4262110"/>
                        <a:ext cx="2301875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687388" y="5395913"/>
          <a:ext cx="3873500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17" imgW="1879560" imgH="571320" progId="Equation.DSMT4">
                  <p:embed/>
                </p:oleObj>
              </mc:Choice>
              <mc:Fallback>
                <p:oleObj name="Equation" r:id="rId17" imgW="1879560" imgH="5713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87388" y="5395913"/>
                        <a:ext cx="3873500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4564924" y="5441622"/>
          <a:ext cx="264318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19" imgW="1282680" imgH="507960" progId="Equation.DSMT4">
                  <p:embed/>
                </p:oleObj>
              </mc:Choice>
              <mc:Fallback>
                <p:oleObj name="Equation" r:id="rId19" imgW="1282680" imgH="5079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564924" y="5441622"/>
                        <a:ext cx="2643187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7240195" y="5559890"/>
          <a:ext cx="151765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21" imgW="736560" imgH="393480" progId="Equation.DSMT4">
                  <p:embed/>
                </p:oleObj>
              </mc:Choice>
              <mc:Fallback>
                <p:oleObj name="Equation" r:id="rId21" imgW="736560" imgH="393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240195" y="5559890"/>
                        <a:ext cx="1517650" cy="811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7241799" y="4748678"/>
          <a:ext cx="70643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23" imgW="342720" imgH="393480" progId="Equation.DSMT4">
                  <p:embed/>
                </p:oleObj>
              </mc:Choice>
              <mc:Fallback>
                <p:oleObj name="Equation" r:id="rId23" imgW="34272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241799" y="4748678"/>
                        <a:ext cx="706438" cy="81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515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Evaluate the following limits: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33500" y="1762125"/>
          <a:ext cx="1928813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660240" imgH="723600" progId="Equation.DSMT4">
                  <p:embed/>
                </p:oleObj>
              </mc:Choice>
              <mc:Fallback>
                <p:oleObj name="Equation" r:id="rId3" imgW="660240" imgH="7236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1762125"/>
                        <a:ext cx="1928813" cy="211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28549" y="2875756"/>
          <a:ext cx="159543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774360" imgH="317160" progId="Equation.DSMT4">
                  <p:embed/>
                </p:oleObj>
              </mc:Choice>
              <mc:Fallback>
                <p:oleObj name="Equation" r:id="rId5" imgW="774360" imgH="3171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8549" y="2875756"/>
                        <a:ext cx="1595438" cy="652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428549" y="3737372"/>
          <a:ext cx="18319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888840" imgH="304560" progId="Equation.DSMT4">
                  <p:embed/>
                </p:oleObj>
              </mc:Choice>
              <mc:Fallback>
                <p:oleObj name="Equation" r:id="rId7" imgW="888840" imgH="30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28549" y="3737372"/>
                        <a:ext cx="1831975" cy="62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428549" y="4499142"/>
          <a:ext cx="8905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9" imgW="431640" imgH="228600" progId="Equation.DSMT4">
                  <p:embed/>
                </p:oleObj>
              </mc:Choice>
              <mc:Fallback>
                <p:oleObj name="Equation" r:id="rId9" imgW="43164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28549" y="4499142"/>
                        <a:ext cx="890588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428549" y="5103749"/>
          <a:ext cx="471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1" imgW="228600" imgH="228600" progId="Equation.DSMT4">
                  <p:embed/>
                </p:oleObj>
              </mc:Choice>
              <mc:Fallback>
                <p:oleObj name="Equation" r:id="rId11" imgW="22860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28549" y="5103749"/>
                        <a:ext cx="471488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007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by Direct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</a:t>
            </a:r>
            <a:r>
              <a:rPr lang="en-US" sz="3600" i="1" dirty="0" smtClean="0"/>
              <a:t>f</a:t>
            </a:r>
            <a:r>
              <a:rPr lang="en-US" sz="3600" dirty="0" smtClean="0"/>
              <a:t> is a polynomial or a rational function and </a:t>
            </a:r>
            <a:r>
              <a:rPr lang="en-US" sz="3600" i="1" dirty="0" smtClean="0"/>
              <a:t>a</a:t>
            </a:r>
            <a:r>
              <a:rPr lang="en-US" sz="3600" dirty="0" smtClean="0"/>
              <a:t> is in the domain of </a:t>
            </a:r>
            <a:r>
              <a:rPr lang="en-US" sz="3600" i="1" dirty="0" smtClean="0"/>
              <a:t>f</a:t>
            </a:r>
            <a:r>
              <a:rPr lang="en-US" sz="3600" dirty="0" smtClean="0"/>
              <a:t> then: 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3505200"/>
          <a:ext cx="4201317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1002960" imgH="279360" progId="Equation.DSMT4">
                  <p:embed/>
                </p:oleObj>
              </mc:Choice>
              <mc:Fallback>
                <p:oleObj name="Equation" r:id="rId3" imgW="1002960" imgH="27936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4201317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59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1295400"/>
          <a:ext cx="5566129" cy="360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1841400" imgH="1193760" progId="Equation.DSMT4">
                  <p:embed/>
                </p:oleObj>
              </mc:Choice>
              <mc:Fallback>
                <p:oleObj name="Equation" r:id="rId3" imgW="1841400" imgH="119376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5566129" cy="360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193800" y="2413000"/>
          <a:ext cx="9429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457200" imgH="177480" progId="Equation.DSMT4">
                  <p:embed/>
                </p:oleObj>
              </mc:Choice>
              <mc:Fallback>
                <p:oleObj name="Equation" r:id="rId5" imgW="45720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3800" y="2413000"/>
                        <a:ext cx="942975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895600" y="3803650"/>
          <a:ext cx="1546225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7" imgW="749160" imgH="533160" progId="Equation.DSMT4">
                  <p:embed/>
                </p:oleObj>
              </mc:Choice>
              <mc:Fallback>
                <p:oleObj name="Equation" r:id="rId7" imgW="749160" imgH="5331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95600" y="3803650"/>
                        <a:ext cx="1546225" cy="1100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236118" y="5048249"/>
          <a:ext cx="865187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9" imgW="419040" imgH="393480" progId="Equation.DSMT4">
                  <p:embed/>
                </p:oleObj>
              </mc:Choice>
              <mc:Fallback>
                <p:oleObj name="Equation" r:id="rId9" imgW="41904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36118" y="5048249"/>
                        <a:ext cx="865187" cy="811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4116545" y="5048248"/>
          <a:ext cx="68103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1" imgW="330120" imgH="393480" progId="Equation.DSMT4">
                  <p:embed/>
                </p:oleObj>
              </mc:Choice>
              <mc:Fallback>
                <p:oleObj name="Equation" r:id="rId11" imgW="33012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16545" y="5048248"/>
                        <a:ext cx="681038" cy="811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642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Evaluate the function f(x) = x</a:t>
            </a:r>
            <a:r>
              <a:rPr lang="en-US" sz="3600" baseline="30000" dirty="0"/>
              <a:t>2</a:t>
            </a:r>
            <a:r>
              <a:rPr lang="en-US" sz="3600" dirty="0"/>
              <a:t> – x + 2 for values of x near 2 but not = to 2.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615998"/>
              </p:ext>
            </p:extLst>
          </p:nvPr>
        </p:nvGraphicFramePr>
        <p:xfrm>
          <a:off x="1066800" y="1752600"/>
          <a:ext cx="125362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Equation" r:id="rId3" imgW="444240" imgH="203040" progId="Equation.DSMT4">
                  <p:embed/>
                </p:oleObj>
              </mc:Choice>
              <mc:Fallback>
                <p:oleObj name="Equation" r:id="rId3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752600"/>
                        <a:ext cx="1253628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627135"/>
              </p:ext>
            </p:extLst>
          </p:nvPr>
        </p:nvGraphicFramePr>
        <p:xfrm>
          <a:off x="2320428" y="1780063"/>
          <a:ext cx="3222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20428" y="1780063"/>
                        <a:ext cx="322263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932079"/>
              </p:ext>
            </p:extLst>
          </p:nvPr>
        </p:nvGraphicFramePr>
        <p:xfrm>
          <a:off x="887413" y="2373313"/>
          <a:ext cx="16129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2" name="Equation" r:id="rId7" imgW="571320" imgH="203040" progId="Equation.DSMT4">
                  <p:embed/>
                </p:oleObj>
              </mc:Choice>
              <mc:Fallback>
                <p:oleObj name="Equation" r:id="rId7" imgW="571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7413" y="2373313"/>
                        <a:ext cx="1612900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586578"/>
              </p:ext>
            </p:extLst>
          </p:nvPr>
        </p:nvGraphicFramePr>
        <p:xfrm>
          <a:off x="2481559" y="2393313"/>
          <a:ext cx="8588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Equation" r:id="rId9" imgW="304560" imgH="177480" progId="Equation.DSMT4">
                  <p:embed/>
                </p:oleObj>
              </mc:Choice>
              <mc:Fallback>
                <p:oleObj name="Equation" r:id="rId9" imgW="304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81559" y="2393313"/>
                        <a:ext cx="858838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878911"/>
              </p:ext>
            </p:extLst>
          </p:nvPr>
        </p:nvGraphicFramePr>
        <p:xfrm>
          <a:off x="808038" y="3036888"/>
          <a:ext cx="1827212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Equation" r:id="rId11" imgW="647640" imgH="203040" progId="Equation.DSMT4">
                  <p:embed/>
                </p:oleObj>
              </mc:Choice>
              <mc:Fallback>
                <p:oleObj name="Equation" r:id="rId11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08038" y="3036888"/>
                        <a:ext cx="1827212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117995"/>
              </p:ext>
            </p:extLst>
          </p:nvPr>
        </p:nvGraphicFramePr>
        <p:xfrm>
          <a:off x="2635250" y="3072606"/>
          <a:ext cx="13255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Equation" r:id="rId13" imgW="469800" imgH="177480" progId="Equation.DSMT4">
                  <p:embed/>
                </p:oleObj>
              </mc:Choice>
              <mc:Fallback>
                <p:oleObj name="Equation" r:id="rId13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35250" y="3072606"/>
                        <a:ext cx="1325562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554013"/>
              </p:ext>
            </p:extLst>
          </p:nvPr>
        </p:nvGraphicFramePr>
        <p:xfrm>
          <a:off x="665163" y="3657600"/>
          <a:ext cx="329723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Equation" r:id="rId15" imgW="1168200" imgH="203040" progId="Equation.DSMT4">
                  <p:embed/>
                </p:oleObj>
              </mc:Choice>
              <mc:Fallback>
                <p:oleObj name="Equation" r:id="rId15" imgW="1168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65163" y="3657600"/>
                        <a:ext cx="3297237" cy="573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590785"/>
              </p:ext>
            </p:extLst>
          </p:nvPr>
        </p:nvGraphicFramePr>
        <p:xfrm>
          <a:off x="636588" y="4298475"/>
          <a:ext cx="350837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" name="Equation" r:id="rId17" imgW="1244520" imgH="203040" progId="Equation.DSMT4">
                  <p:embed/>
                </p:oleObj>
              </mc:Choice>
              <mc:Fallback>
                <p:oleObj name="Equation" r:id="rId17" imgW="1244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36588" y="4298475"/>
                        <a:ext cx="3508375" cy="573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62578"/>
              </p:ext>
            </p:extLst>
          </p:nvPr>
        </p:nvGraphicFramePr>
        <p:xfrm>
          <a:off x="636588" y="4899818"/>
          <a:ext cx="34734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name="Equation" r:id="rId19" imgW="1231560" imgH="203040" progId="Equation.DSMT4">
                  <p:embed/>
                </p:oleObj>
              </mc:Choice>
              <mc:Fallback>
                <p:oleObj name="Equation" r:id="rId19" imgW="1231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36588" y="4899818"/>
                        <a:ext cx="3473450" cy="573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0" y="5591134"/>
            <a:ext cx="57758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Notice that the closer x gets to 2, the closer f(x) gets to 4…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Find the limit: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1371600"/>
          <a:ext cx="2292350" cy="1543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622080" imgH="419040" progId="Equation.DSMT4">
                  <p:embed/>
                </p:oleObj>
              </mc:Choice>
              <mc:Fallback>
                <p:oleObj name="Equation" r:id="rId3" imgW="622080" imgH="419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2292350" cy="15438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505200" y="2057400"/>
          <a:ext cx="68103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330120" imgH="177480" progId="Equation.DSMT4">
                  <p:embed/>
                </p:oleObj>
              </mc:Choice>
              <mc:Fallback>
                <p:oleObj name="Equation" r:id="rId5" imgW="33012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200" y="2057400"/>
                        <a:ext cx="681038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838200" y="3124200"/>
          <a:ext cx="212407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1028520" imgH="393480" progId="Equation.DSMT4">
                  <p:embed/>
                </p:oleObj>
              </mc:Choice>
              <mc:Fallback>
                <p:oleObj name="Equation" r:id="rId7" imgW="102852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3124200"/>
                        <a:ext cx="2124075" cy="81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838200" y="4144184"/>
          <a:ext cx="1363662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9" imgW="660240" imgH="393480" progId="Equation.DSMT4">
                  <p:embed/>
                </p:oleObj>
              </mc:Choice>
              <mc:Fallback>
                <p:oleObj name="Equation" r:id="rId9" imgW="66024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8200" y="4144184"/>
                        <a:ext cx="1363662" cy="811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100138" y="4956175"/>
          <a:ext cx="839787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11" imgW="406080" imgH="393480" progId="Equation.DSMT4">
                  <p:embed/>
                </p:oleObj>
              </mc:Choice>
              <mc:Fallback>
                <p:oleObj name="Equation" r:id="rId11" imgW="40608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00138" y="4956175"/>
                        <a:ext cx="839787" cy="811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972009" y="5201428"/>
          <a:ext cx="4984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13" imgW="241200" imgH="164880" progId="Equation.DSMT4">
                  <p:embed/>
                </p:oleObj>
              </mc:Choice>
              <mc:Fallback>
                <p:oleObj name="Equation" r:id="rId13" imgW="241200" imgH="164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972009" y="5201428"/>
                        <a:ext cx="498475" cy="34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124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limits by factoring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1371600"/>
          <a:ext cx="3559444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1346040" imgH="1498320" progId="Equation.DSMT4">
                  <p:embed/>
                </p:oleObj>
              </mc:Choice>
              <mc:Fallback>
                <p:oleObj name="Equation" r:id="rId3" imgW="1346040" imgH="149832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71600"/>
                        <a:ext cx="3559444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56122" y="2525295"/>
          <a:ext cx="22288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1079280" imgH="419040" progId="Equation.DSMT4">
                  <p:embed/>
                </p:oleObj>
              </mc:Choice>
              <mc:Fallback>
                <p:oleObj name="Equation" r:id="rId5" imgW="107928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6122" y="2525295"/>
                        <a:ext cx="222885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651309" y="3388895"/>
          <a:ext cx="14160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7" imgW="685800" imgH="419040" progId="Equation.DSMT4">
                  <p:embed/>
                </p:oleObj>
              </mc:Choice>
              <mc:Fallback>
                <p:oleObj name="Equation" r:id="rId7" imgW="6858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1309" y="3388895"/>
                        <a:ext cx="141605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139432" y="3388895"/>
          <a:ext cx="1206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9" imgW="583920" imgH="419040" progId="Equation.DSMT4">
                  <p:embed/>
                </p:oleObj>
              </mc:Choice>
              <mc:Fallback>
                <p:oleObj name="Equation" r:id="rId9" imgW="58392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39432" y="3388895"/>
                        <a:ext cx="12065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432443" y="3415089"/>
          <a:ext cx="52546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11" imgW="253800" imgH="393480" progId="Equation.DSMT4">
                  <p:embed/>
                </p:oleObj>
              </mc:Choice>
              <mc:Fallback>
                <p:oleObj name="Equation" r:id="rId11" imgW="25380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432443" y="3415089"/>
                        <a:ext cx="525462" cy="81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4570396" y="4437514"/>
          <a:ext cx="23336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13" imgW="1130040" imgH="419040" progId="Equation.DSMT4">
                  <p:embed/>
                </p:oleObj>
              </mc:Choice>
              <mc:Fallback>
                <p:oleObj name="Equation" r:id="rId13" imgW="1130040" imgH="419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70396" y="4437514"/>
                        <a:ext cx="2333625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314825" y="5334000"/>
          <a:ext cx="15478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15" imgW="749160" imgH="419040" progId="Equation.DSMT4">
                  <p:embed/>
                </p:oleObj>
              </mc:Choice>
              <mc:Fallback>
                <p:oleObj name="Equation" r:id="rId15" imgW="749160" imgH="419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314825" y="5334000"/>
                        <a:ext cx="1547813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5880100" y="5334000"/>
          <a:ext cx="11795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17" imgW="571320" imgH="419040" progId="Equation.DSMT4">
                  <p:embed/>
                </p:oleObj>
              </mc:Choice>
              <mc:Fallback>
                <p:oleObj name="Equation" r:id="rId17" imgW="571320" imgH="419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880100" y="5334000"/>
                        <a:ext cx="1179513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7146925" y="5360988"/>
          <a:ext cx="5508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19" imgW="266400" imgH="393480" progId="Equation.DSMT4">
                  <p:embed/>
                </p:oleObj>
              </mc:Choice>
              <mc:Fallback>
                <p:oleObj name="Equation" r:id="rId19" imgW="26640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146925" y="5360988"/>
                        <a:ext cx="550863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73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limits by simplifying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1295400"/>
          <a:ext cx="369747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1015920" imgH="419040" progId="Equation.DSMT4">
                  <p:embed/>
                </p:oleObj>
              </mc:Choice>
              <mc:Fallback>
                <p:oleObj name="Equation" r:id="rId3" imgW="1015920" imgH="419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3697478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55638" y="2797175"/>
          <a:ext cx="25955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1257120" imgH="419040" progId="Equation.DSMT4">
                  <p:embed/>
                </p:oleObj>
              </mc:Choice>
              <mc:Fallback>
                <p:oleObj name="Equation" r:id="rId5" imgW="125712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638" y="2797175"/>
                        <a:ext cx="2595562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793750" y="3660775"/>
          <a:ext cx="14954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723600" imgH="419040" progId="Equation.DSMT4">
                  <p:embed/>
                </p:oleObj>
              </mc:Choice>
              <mc:Fallback>
                <p:oleObj name="Equation" r:id="rId7" imgW="7236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3750" y="3660775"/>
                        <a:ext cx="1495425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863600" y="4702175"/>
          <a:ext cx="13652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660240" imgH="291960" progId="Equation.DSMT4">
                  <p:embed/>
                </p:oleObj>
              </mc:Choice>
              <mc:Fallback>
                <p:oleObj name="Equation" r:id="rId9" imgW="660240" imgH="2919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63600" y="4702175"/>
                        <a:ext cx="1365250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2289175" y="4800600"/>
          <a:ext cx="4730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11" imgW="228600" imgH="177480" progId="Equation.DSMT4">
                  <p:embed/>
                </p:oleObj>
              </mc:Choice>
              <mc:Fallback>
                <p:oleObj name="Equation" r:id="rId11" imgW="22860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89175" y="4800600"/>
                        <a:ext cx="473075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155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limits by rationalizing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1295400"/>
          <a:ext cx="1871842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685800" imgH="1562040" progId="Equation.DSMT4">
                  <p:embed/>
                </p:oleObj>
              </mc:Choice>
              <mc:Fallback>
                <p:oleObj name="Equation" r:id="rId3" imgW="685800" imgH="1562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1871842" cy="426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368345" y="1447800"/>
          <a:ext cx="102235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495000" imgH="457200" progId="Equation.DSMT4">
                  <p:embed/>
                </p:oleObj>
              </mc:Choice>
              <mc:Fallback>
                <p:oleObj name="Equation" r:id="rId5" imgW="49500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68345" y="1447800"/>
                        <a:ext cx="1022350" cy="941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550863" y="2433638"/>
          <a:ext cx="24384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7" imgW="1180800" imgH="507960" progId="Equation.DSMT4">
                  <p:embed/>
                </p:oleObj>
              </mc:Choice>
              <mc:Fallback>
                <p:oleObj name="Equation" r:id="rId7" imgW="1180800" imgH="507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0863" y="2433638"/>
                        <a:ext cx="2438400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550863" y="3429000"/>
          <a:ext cx="16256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9" imgW="787320" imgH="507960" progId="Equation.DSMT4">
                  <p:embed/>
                </p:oleObj>
              </mc:Choice>
              <mc:Fallback>
                <p:oleObj name="Equation" r:id="rId9" imgW="787320" imgH="507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0863" y="3429000"/>
                        <a:ext cx="1625600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290558" y="3481388"/>
          <a:ext cx="11001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11" imgW="533160" imgH="444240" progId="Equation.DSMT4">
                  <p:embed/>
                </p:oleObj>
              </mc:Choice>
              <mc:Fallback>
                <p:oleObj name="Equation" r:id="rId11" imgW="533160" imgH="4442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90558" y="3481388"/>
                        <a:ext cx="1100137" cy="91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3504790" y="3484830"/>
          <a:ext cx="5508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13" imgW="266400" imgH="393480" progId="Equation.DSMT4">
                  <p:embed/>
                </p:oleObj>
              </mc:Choice>
              <mc:Fallback>
                <p:oleObj name="Equation" r:id="rId13" imgW="26640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04790" y="3484830"/>
                        <a:ext cx="550862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2354263" y="4576763"/>
          <a:ext cx="1074737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15" imgW="520560" imgH="457200" progId="Equation.DSMT4">
                  <p:embed/>
                </p:oleObj>
              </mc:Choice>
              <mc:Fallback>
                <p:oleObj name="Equation" r:id="rId15" imgW="520560" imgH="457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354263" y="4576763"/>
                        <a:ext cx="1074737" cy="941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3846513" y="4451350"/>
          <a:ext cx="25177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17" imgW="1218960" imgH="507960" progId="Equation.DSMT4">
                  <p:embed/>
                </p:oleObj>
              </mc:Choice>
              <mc:Fallback>
                <p:oleObj name="Equation" r:id="rId17" imgW="1218960" imgH="5079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846513" y="4451350"/>
                        <a:ext cx="2517775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3873500" y="5446713"/>
          <a:ext cx="165258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19" imgW="799920" imgH="507960" progId="Equation.DSMT4">
                  <p:embed/>
                </p:oleObj>
              </mc:Choice>
              <mc:Fallback>
                <p:oleObj name="Equation" r:id="rId19" imgW="799920" imgH="50796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873500" y="5446713"/>
                        <a:ext cx="1652588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5586413" y="5499100"/>
          <a:ext cx="117951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21" imgW="571320" imgH="444240" progId="Equation.DSMT4">
                  <p:embed/>
                </p:oleObj>
              </mc:Choice>
              <mc:Fallback>
                <p:oleObj name="Equation" r:id="rId21" imgW="571320" imgH="4442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586413" y="5499100"/>
                        <a:ext cx="1179512" cy="91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6840127" y="5502760"/>
          <a:ext cx="5508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23" imgW="266400" imgH="393480" progId="Equation.DSMT4">
                  <p:embed/>
                </p:oleObj>
              </mc:Choice>
              <mc:Fallback>
                <p:oleObj name="Equation" r:id="rId23" imgW="266400" imgH="393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840127" y="5502760"/>
                        <a:ext cx="550862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67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WS 12.1-12.2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0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the Limit of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values of f(x) get closer and closer to the number L as x gets closer and closer to the number a (from either side) but x doesn’t = 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799" y="1219200"/>
          <a:ext cx="8206659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3974760" imgH="1180800" progId="Equation.DSMT4">
                  <p:embed/>
                </p:oleObj>
              </mc:Choice>
              <mc:Fallback>
                <p:oleObj name="Equation" r:id="rId3" imgW="3974760" imgH="1180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1219200"/>
                        <a:ext cx="8206659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Estimate the Limit: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10200" y="381000"/>
          <a:ext cx="1682750" cy="106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3" imgW="622080" imgH="393480" progId="Equation.DSMT4">
                  <p:embed/>
                </p:oleObj>
              </mc:Choice>
              <mc:Fallback>
                <p:oleObj name="Equation" r:id="rId3" imgW="6220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1000"/>
                        <a:ext cx="1682750" cy="10645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970640"/>
              </p:ext>
            </p:extLst>
          </p:nvPr>
        </p:nvGraphicFramePr>
        <p:xfrm>
          <a:off x="1143000" y="2209800"/>
          <a:ext cx="28956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 &lt; 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F(x)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.999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775334"/>
              </p:ext>
            </p:extLst>
          </p:nvPr>
        </p:nvGraphicFramePr>
        <p:xfrm>
          <a:off x="4803775" y="2209800"/>
          <a:ext cx="28956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 &gt; 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F(x)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1.001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329643"/>
              </p:ext>
            </p:extLst>
          </p:nvPr>
        </p:nvGraphicFramePr>
        <p:xfrm>
          <a:off x="2801938" y="2895600"/>
          <a:ext cx="99853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5" imgW="469800" imgH="177480" progId="Equation.DSMT4">
                  <p:embed/>
                </p:oleObj>
              </mc:Choice>
              <mc:Fallback>
                <p:oleObj name="Equation" r:id="rId5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01938" y="2895600"/>
                        <a:ext cx="998537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389751"/>
              </p:ext>
            </p:extLst>
          </p:nvPr>
        </p:nvGraphicFramePr>
        <p:xfrm>
          <a:off x="2814638" y="3440113"/>
          <a:ext cx="9715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7" imgW="457200" imgH="177480" progId="Equation.DSMT4">
                  <p:embed/>
                </p:oleObj>
              </mc:Choice>
              <mc:Fallback>
                <p:oleObj name="Equation" r:id="rId7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14638" y="3440113"/>
                        <a:ext cx="971550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599307"/>
              </p:ext>
            </p:extLst>
          </p:nvPr>
        </p:nvGraphicFramePr>
        <p:xfrm>
          <a:off x="2814638" y="4065588"/>
          <a:ext cx="9715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9" imgW="457200" imgH="177480" progId="Equation.DSMT4">
                  <p:embed/>
                </p:oleObj>
              </mc:Choice>
              <mc:Fallback>
                <p:oleObj name="Equation" r:id="rId9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14638" y="4065588"/>
                        <a:ext cx="971550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126457"/>
              </p:ext>
            </p:extLst>
          </p:nvPr>
        </p:nvGraphicFramePr>
        <p:xfrm>
          <a:off x="6388100" y="2895600"/>
          <a:ext cx="99853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11" imgW="469800" imgH="177480" progId="Equation.DSMT4">
                  <p:embed/>
                </p:oleObj>
              </mc:Choice>
              <mc:Fallback>
                <p:oleObj name="Equation" r:id="rId11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88100" y="2895600"/>
                        <a:ext cx="998537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12649"/>
              </p:ext>
            </p:extLst>
          </p:nvPr>
        </p:nvGraphicFramePr>
        <p:xfrm>
          <a:off x="6388100" y="3440113"/>
          <a:ext cx="9985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13" imgW="469800" imgH="177480" progId="Equation.DSMT4">
                  <p:embed/>
                </p:oleObj>
              </mc:Choice>
              <mc:Fallback>
                <p:oleObj name="Equation" r:id="rId13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388100" y="3440113"/>
                        <a:ext cx="998538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742953"/>
              </p:ext>
            </p:extLst>
          </p:nvPr>
        </p:nvGraphicFramePr>
        <p:xfrm>
          <a:off x="6400800" y="4065588"/>
          <a:ext cx="9715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Equation" r:id="rId15" imgW="457200" imgH="177480" progId="Equation.DSMT4">
                  <p:embed/>
                </p:oleObj>
              </mc:Choice>
              <mc:Fallback>
                <p:oleObj name="Equation" r:id="rId15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400800" y="4065588"/>
                        <a:ext cx="971550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749005"/>
              </p:ext>
            </p:extLst>
          </p:nvPr>
        </p:nvGraphicFramePr>
        <p:xfrm>
          <a:off x="3124200" y="5324914"/>
          <a:ext cx="2702041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Equation" r:id="rId17" imgW="596880" imgH="177480" progId="Equation.DSMT4">
                  <p:embed/>
                </p:oleObj>
              </mc:Choice>
              <mc:Fallback>
                <p:oleObj name="Equation" r:id="rId17" imgW="596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124200" y="5324914"/>
                        <a:ext cx="2702041" cy="804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that Fail to Exist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with a jump: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A function with a vertical asymptote: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2438400"/>
          <a:ext cx="3055275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3" imgW="1180800" imgH="457200" progId="Equation.DSMT4">
                  <p:embed/>
                </p:oleObj>
              </mc:Choice>
              <mc:Fallback>
                <p:oleObj name="Equation" r:id="rId3" imgW="11808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3055275" cy="1182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356459"/>
              </p:ext>
            </p:extLst>
          </p:nvPr>
        </p:nvGraphicFramePr>
        <p:xfrm>
          <a:off x="1300163" y="5280025"/>
          <a:ext cx="954087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5" imgW="368280" imgH="393480" progId="Equation.DSMT4">
                  <p:embed/>
                </p:oleObj>
              </mc:Choice>
              <mc:Fallback>
                <p:oleObj name="Equation" r:id="rId5" imgW="368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5280025"/>
                        <a:ext cx="954087" cy="101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090286" y="5097284"/>
            <a:ext cx="57758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These limits fail to exist because the function does not approach the same value for f(x) on both sides of x. (continue for more detail)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 Sided Limits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9308" y="4876800"/>
            <a:ext cx="8229600" cy="1630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the limit when you approach x from the left?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What is the limit when you approach x from the right?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1371600"/>
          <a:ext cx="782690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3" imgW="3848040" imgH="1168200" progId="Equation.DSMT4">
                  <p:embed/>
                </p:oleObj>
              </mc:Choice>
              <mc:Fallback>
                <p:oleObj name="Equation" r:id="rId3" imgW="3848040" imgH="1168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7826908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420098"/>
              </p:ext>
            </p:extLst>
          </p:nvPr>
        </p:nvGraphicFramePr>
        <p:xfrm>
          <a:off x="6584244" y="4304507"/>
          <a:ext cx="17049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5" imgW="838080" imgH="279360" progId="Equation.DSMT4">
                  <p:embed/>
                </p:oleObj>
              </mc:Choice>
              <mc:Fallback>
                <p:oleObj name="Equation" r:id="rId5" imgW="838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4244" y="4304507"/>
                        <a:ext cx="1704975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612078"/>
              </p:ext>
            </p:extLst>
          </p:nvPr>
        </p:nvGraphicFramePr>
        <p:xfrm>
          <a:off x="6553200" y="6096000"/>
          <a:ext cx="17049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7" imgW="838080" imgH="279360" progId="Equation.DSMT4">
                  <p:embed/>
                </p:oleObj>
              </mc:Choice>
              <mc:Fallback>
                <p:oleObj name="Equation" r:id="rId7" imgW="838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6096000"/>
                        <a:ext cx="1704975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752600"/>
            <a:ext cx="7222463" cy="3144044"/>
          </a:xfr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28978" y="4724400"/>
            <a:ext cx="3374492" cy="1630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What is the limit when you approach x from the left?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621260" y="4724399"/>
            <a:ext cx="3374492" cy="1630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FF"/>
                </a:solidFill>
              </a:rPr>
              <a:t>What is the limit when you approach x from the right?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981200"/>
            <a:ext cx="8653452" cy="2020094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044" y="3276600"/>
            <a:ext cx="4481513" cy="3098741"/>
          </a:xfrm>
        </p:spPr>
      </p:pic>
      <p:pic>
        <p:nvPicPr>
          <p:cNvPr id="5" name="Picture 4" descr="1.bmp"/>
          <p:cNvPicPr>
            <a:picLocks noChangeAspect="1"/>
          </p:cNvPicPr>
          <p:nvPr/>
        </p:nvPicPr>
        <p:blipFill rotWithShape="1">
          <a:blip r:embed="rId4" cstate="print"/>
          <a:srcRect l="8776"/>
          <a:stretch/>
        </p:blipFill>
        <p:spPr>
          <a:xfrm>
            <a:off x="1066800" y="381000"/>
            <a:ext cx="5544639" cy="222408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828079"/>
              </p:ext>
            </p:extLst>
          </p:nvPr>
        </p:nvGraphicFramePr>
        <p:xfrm>
          <a:off x="4298950" y="2697163"/>
          <a:ext cx="16541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" name="Equation" r:id="rId5" imgW="812520" imgH="291960" progId="Equation.DSMT4">
                  <p:embed/>
                </p:oleObj>
              </mc:Choice>
              <mc:Fallback>
                <p:oleObj name="Equation" r:id="rId5" imgW="8125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2697163"/>
                        <a:ext cx="1654175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537216"/>
              </p:ext>
            </p:extLst>
          </p:nvPr>
        </p:nvGraphicFramePr>
        <p:xfrm>
          <a:off x="4324350" y="3479800"/>
          <a:ext cx="16017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Equation" r:id="rId7" imgW="787320" imgH="291960" progId="Equation.DSMT4">
                  <p:embed/>
                </p:oleObj>
              </mc:Choice>
              <mc:Fallback>
                <p:oleObj name="Equation" r:id="rId7" imgW="7873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3479800"/>
                        <a:ext cx="16017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251749"/>
              </p:ext>
            </p:extLst>
          </p:nvPr>
        </p:nvGraphicFramePr>
        <p:xfrm>
          <a:off x="4324350" y="4340225"/>
          <a:ext cx="20669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Equation" r:id="rId9" imgW="1015920" imgH="279360" progId="Equation.DSMT4">
                  <p:embed/>
                </p:oleObj>
              </mc:Choice>
              <mc:Fallback>
                <p:oleObj name="Equation" r:id="rId9" imgW="10159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4340225"/>
                        <a:ext cx="2066925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15172"/>
              </p:ext>
            </p:extLst>
          </p:nvPr>
        </p:nvGraphicFramePr>
        <p:xfrm>
          <a:off x="7032625" y="2697163"/>
          <a:ext cx="16541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Equation" r:id="rId11" imgW="812520" imgH="291960" progId="Equation.DSMT4">
                  <p:embed/>
                </p:oleObj>
              </mc:Choice>
              <mc:Fallback>
                <p:oleObj name="Equation" r:id="rId11" imgW="8125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25" y="2697163"/>
                        <a:ext cx="1654175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438819"/>
              </p:ext>
            </p:extLst>
          </p:nvPr>
        </p:nvGraphicFramePr>
        <p:xfrm>
          <a:off x="7032625" y="3479800"/>
          <a:ext cx="16525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13" imgW="812520" imgH="291960" progId="Equation.DSMT4">
                  <p:embed/>
                </p:oleObj>
              </mc:Choice>
              <mc:Fallback>
                <p:oleObj name="Equation" r:id="rId13" imgW="8125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25" y="3479800"/>
                        <a:ext cx="16525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930957"/>
              </p:ext>
            </p:extLst>
          </p:nvPr>
        </p:nvGraphicFramePr>
        <p:xfrm>
          <a:off x="7032625" y="4349750"/>
          <a:ext cx="15748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15" imgW="774360" imgH="279360" progId="Equation.DSMT4">
                  <p:embed/>
                </p:oleObj>
              </mc:Choice>
              <mc:Fallback>
                <p:oleObj name="Equation" r:id="rId15" imgW="774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25" y="4349750"/>
                        <a:ext cx="15748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6" ma:contentTypeDescription="Create a new document." ma:contentTypeScope="" ma:versionID="add02ed1c0ec0e4767cd7af9b7c031f0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83937d604d59d6b20847e1b656a40358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B465A0E-E0B0-443D-A96A-FD84C5F091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190306-09E1-4E97-8DA3-E1D3023DB3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4523A2-DCBC-4DCB-A809-58BAF36945F7}">
  <ds:schemaRefs>
    <ds:schemaRef ds:uri="http://purl.org/dc/elements/1.1/"/>
    <ds:schemaRef ds:uri="http://schemas.microsoft.com/sharepoint/v3"/>
    <ds:schemaRef ds:uri="16afbebc-ab32-44c2-80b1-4304b545826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c2d5b24f-4081-4d28-a220-dd6f6bbe9446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347</Words>
  <Application>Microsoft Office PowerPoint</Application>
  <PresentationFormat>On-screen Show (4:3)</PresentationFormat>
  <Paragraphs>65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1_Office Theme</vt:lpstr>
      <vt:lpstr>Equation</vt:lpstr>
      <vt:lpstr>12.1 Finding Limits</vt:lpstr>
      <vt:lpstr>Evaluate the function f(x) = x2 – x + 2 for values of x near 2 but not = to 2.</vt:lpstr>
      <vt:lpstr>Definition of the Limit of a Function</vt:lpstr>
      <vt:lpstr>Estimate the Limit:</vt:lpstr>
      <vt:lpstr>Limits that Fail to Exist</vt:lpstr>
      <vt:lpstr>One Sided Limits</vt:lpstr>
      <vt:lpstr>PowerPoint Presentation</vt:lpstr>
      <vt:lpstr>PowerPoint Presentation</vt:lpstr>
      <vt:lpstr>PowerPoint Presentation</vt:lpstr>
      <vt:lpstr>PowerPoint Presentation</vt:lpstr>
      <vt:lpstr>12.2 Finding Limits Algebraically </vt:lpstr>
      <vt:lpstr>Limit of a Constant :  the limit of a constant function at any point c is the constant value</vt:lpstr>
      <vt:lpstr>Limits Laws</vt:lpstr>
      <vt:lpstr>Power and nth root property</vt:lpstr>
      <vt:lpstr>Use the limit laws and the graphs of f and g to evaluate the following:  </vt:lpstr>
      <vt:lpstr>Evaluate the following limits:</vt:lpstr>
      <vt:lpstr>Evaluate the following limits:</vt:lpstr>
      <vt:lpstr>Limits by Direct Substitution</vt:lpstr>
      <vt:lpstr>PowerPoint Presentation</vt:lpstr>
      <vt:lpstr>Find the limit:</vt:lpstr>
      <vt:lpstr>Find limits by factoring</vt:lpstr>
      <vt:lpstr>Find limits by simplifying</vt:lpstr>
      <vt:lpstr>Find limits by rationalizing</vt:lpstr>
      <vt:lpstr>WS 12.1-12.2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12.1 Finding Limits</dc:title>
  <dc:creator>garciak</dc:creator>
  <cp:lastModifiedBy>Reaves, Nathan</cp:lastModifiedBy>
  <cp:revision>24</cp:revision>
  <dcterms:created xsi:type="dcterms:W3CDTF">2012-04-30T13:35:42Z</dcterms:created>
  <dcterms:modified xsi:type="dcterms:W3CDTF">2020-04-21T18:27:18Z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